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Override PartName="/ppt/tags/tag2.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87"/>
  </p:notesMasterIdLst>
  <p:sldIdLst>
    <p:sldId id="326" r:id="rId2"/>
    <p:sldId id="346" r:id="rId3"/>
    <p:sldId id="348" r:id="rId4"/>
    <p:sldId id="446" r:id="rId5"/>
    <p:sldId id="349" r:id="rId6"/>
    <p:sldId id="350" r:id="rId7"/>
    <p:sldId id="352" r:id="rId8"/>
    <p:sldId id="353" r:id="rId9"/>
    <p:sldId id="354" r:id="rId10"/>
    <p:sldId id="355" r:id="rId11"/>
    <p:sldId id="356" r:id="rId12"/>
    <p:sldId id="357" r:id="rId13"/>
    <p:sldId id="358" r:id="rId14"/>
    <p:sldId id="360" r:id="rId15"/>
    <p:sldId id="361" r:id="rId16"/>
    <p:sldId id="362" r:id="rId17"/>
    <p:sldId id="364" r:id="rId18"/>
    <p:sldId id="365" r:id="rId19"/>
    <p:sldId id="366" r:id="rId20"/>
    <p:sldId id="367" r:id="rId21"/>
    <p:sldId id="368" r:id="rId22"/>
    <p:sldId id="369" r:id="rId23"/>
    <p:sldId id="370" r:id="rId24"/>
    <p:sldId id="399" r:id="rId25"/>
    <p:sldId id="400" r:id="rId26"/>
    <p:sldId id="401" r:id="rId27"/>
    <p:sldId id="402" r:id="rId28"/>
    <p:sldId id="403" r:id="rId29"/>
    <p:sldId id="404" r:id="rId30"/>
    <p:sldId id="405" r:id="rId31"/>
    <p:sldId id="406" r:id="rId32"/>
    <p:sldId id="407" r:id="rId33"/>
    <p:sldId id="374" r:id="rId34"/>
    <p:sldId id="375" r:id="rId35"/>
    <p:sldId id="376" r:id="rId36"/>
    <p:sldId id="377" r:id="rId37"/>
    <p:sldId id="378" r:id="rId38"/>
    <p:sldId id="379" r:id="rId39"/>
    <p:sldId id="408" r:id="rId40"/>
    <p:sldId id="380" r:id="rId41"/>
    <p:sldId id="381" r:id="rId42"/>
    <p:sldId id="382" r:id="rId43"/>
    <p:sldId id="383" r:id="rId44"/>
    <p:sldId id="444" r:id="rId45"/>
    <p:sldId id="412" r:id="rId46"/>
    <p:sldId id="384" r:id="rId47"/>
    <p:sldId id="385" r:id="rId48"/>
    <p:sldId id="413" r:id="rId49"/>
    <p:sldId id="414" r:id="rId50"/>
    <p:sldId id="388" r:id="rId51"/>
    <p:sldId id="389" r:id="rId52"/>
    <p:sldId id="390" r:id="rId53"/>
    <p:sldId id="391" r:id="rId54"/>
    <p:sldId id="441" r:id="rId55"/>
    <p:sldId id="440" r:id="rId56"/>
    <p:sldId id="439" r:id="rId57"/>
    <p:sldId id="438" r:id="rId58"/>
    <p:sldId id="396" r:id="rId59"/>
    <p:sldId id="456" r:id="rId60"/>
    <p:sldId id="457" r:id="rId61"/>
    <p:sldId id="458" r:id="rId62"/>
    <p:sldId id="459" r:id="rId63"/>
    <p:sldId id="447" r:id="rId64"/>
    <p:sldId id="448" r:id="rId65"/>
    <p:sldId id="460" r:id="rId66"/>
    <p:sldId id="417" r:id="rId67"/>
    <p:sldId id="416" r:id="rId68"/>
    <p:sldId id="418" r:id="rId69"/>
    <p:sldId id="420" r:id="rId70"/>
    <p:sldId id="421" r:id="rId71"/>
    <p:sldId id="442" r:id="rId72"/>
    <p:sldId id="443" r:id="rId73"/>
    <p:sldId id="449" r:id="rId74"/>
    <p:sldId id="450" r:id="rId75"/>
    <p:sldId id="426" r:id="rId76"/>
    <p:sldId id="451" r:id="rId77"/>
    <p:sldId id="454" r:id="rId78"/>
    <p:sldId id="431" r:id="rId79"/>
    <p:sldId id="452" r:id="rId80"/>
    <p:sldId id="434" r:id="rId81"/>
    <p:sldId id="463" r:id="rId82"/>
    <p:sldId id="464" r:id="rId83"/>
    <p:sldId id="453" r:id="rId84"/>
    <p:sldId id="397" r:id="rId85"/>
    <p:sldId id="345" r:id="rId8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1434" y="-102"/>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35.wmf"/><Relationship Id="rId1" Type="http://schemas.openxmlformats.org/officeDocument/2006/relationships/image" Target="../media/image34.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28.wmf"/><Relationship Id="rId1" Type="http://schemas.openxmlformats.org/officeDocument/2006/relationships/image" Target="../media/image39.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4" Type="http://schemas.openxmlformats.org/officeDocument/2006/relationships/image" Target="../media/image47.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4" Type="http://schemas.openxmlformats.org/officeDocument/2006/relationships/image" Target="../media/image4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2.wmf"/><Relationship Id="rId1" Type="http://schemas.openxmlformats.org/officeDocument/2006/relationships/image" Target="../media/image55.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8.wmf"/><Relationship Id="rId1" Type="http://schemas.openxmlformats.org/officeDocument/2006/relationships/image" Target="../media/image57.wmf"/><Relationship Id="rId4" Type="http://schemas.openxmlformats.org/officeDocument/2006/relationships/image" Target="../media/image59.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 Id="rId5" Type="http://schemas.openxmlformats.org/officeDocument/2006/relationships/image" Target="../media/image74.wmf"/><Relationship Id="rId4" Type="http://schemas.openxmlformats.org/officeDocument/2006/relationships/image" Target="../media/image73.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78.wmf"/><Relationship Id="rId1" Type="http://schemas.openxmlformats.org/officeDocument/2006/relationships/image" Target="../media/image80.wmf"/><Relationship Id="rId4" Type="http://schemas.openxmlformats.org/officeDocument/2006/relationships/image" Target="../media/image7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emf"/><Relationship Id="rId1" Type="http://schemas.openxmlformats.org/officeDocument/2006/relationships/image" Target="../media/image6.wmf"/><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6.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 Id="rId4" Type="http://schemas.openxmlformats.org/officeDocument/2006/relationships/image" Target="../media/image92.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3.wmf"/><Relationship Id="rId1" Type="http://schemas.openxmlformats.org/officeDocument/2006/relationships/image" Target="../media/image94.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 Id="rId6" Type="http://schemas.openxmlformats.org/officeDocument/2006/relationships/image" Target="../media/image105.emf"/><Relationship Id="rId5" Type="http://schemas.openxmlformats.org/officeDocument/2006/relationships/image" Target="../media/image104.emf"/><Relationship Id="rId4" Type="http://schemas.openxmlformats.org/officeDocument/2006/relationships/image" Target="../media/image103.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e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3.wmf"/><Relationship Id="rId1" Type="http://schemas.openxmlformats.org/officeDocument/2006/relationships/image" Target="../media/image112.wmf"/><Relationship Id="rId4" Type="http://schemas.openxmlformats.org/officeDocument/2006/relationships/image" Target="../media/image114.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media/image115.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 Id="rId4" Type="http://schemas.openxmlformats.org/officeDocument/2006/relationships/image" Target="../media/image12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7.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image" Target="../media/image134.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wmf"/><Relationship Id="rId1" Type="http://schemas.openxmlformats.org/officeDocument/2006/relationships/image" Target="../media/image141.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 Id="rId6" Type="http://schemas.openxmlformats.org/officeDocument/2006/relationships/image" Target="../media/image150.wmf"/><Relationship Id="rId5" Type="http://schemas.openxmlformats.org/officeDocument/2006/relationships/image" Target="../media/image149.wmf"/><Relationship Id="rId4" Type="http://schemas.openxmlformats.org/officeDocument/2006/relationships/image" Target="../media/image148.w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152.wmf"/><Relationship Id="rId1" Type="http://schemas.openxmlformats.org/officeDocument/2006/relationships/image" Target="../media/image151.w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154.wmf"/><Relationship Id="rId1" Type="http://schemas.openxmlformats.org/officeDocument/2006/relationships/image" Target="../media/image153.w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157.wmf"/><Relationship Id="rId1" Type="http://schemas.openxmlformats.org/officeDocument/2006/relationships/image" Target="../media/image15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160.wmf"/><Relationship Id="rId1" Type="http://schemas.openxmlformats.org/officeDocument/2006/relationships/image" Target="../media/image159.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image" Target="../media/image166.wmf"/><Relationship Id="rId1" Type="http://schemas.openxmlformats.org/officeDocument/2006/relationships/image" Target="../media/image165.wmf"/><Relationship Id="rId4" Type="http://schemas.openxmlformats.org/officeDocument/2006/relationships/image" Target="../media/image168.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image" Target="../media/image170.wmf"/><Relationship Id="rId1" Type="http://schemas.openxmlformats.org/officeDocument/2006/relationships/image" Target="../media/image169.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72.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72.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72.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7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 Id="rId4"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panose="020F0502020204030204" pitchFamily="34" charset="0"/>
                <a:ea typeface="微软雅黑" panose="020B0503020204020204" pitchFamily="34" charset="-122"/>
              </a:defRPr>
            </a:lvl1pPr>
          </a:lstStyle>
          <a:p>
            <a:fld id="{A89A5BA2-17AF-43AE-9408-B1DAC6036233}" type="datetimeFigureOut">
              <a:rPr lang="zh-CN" altLang="en-US" smtClean="0"/>
              <a:pPr/>
              <a:t>2018/12/17</a:t>
            </a:fld>
            <a:endParaRPr lang="zh-CN" altLang="en-US" dirty="0"/>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panose="020F0502020204030204" pitchFamily="34" charset="0"/>
                <a:ea typeface="微软雅黑" panose="020B0503020204020204" pitchFamily="34" charset="-122"/>
              </a:defRPr>
            </a:lvl1pPr>
          </a:lstStyle>
          <a:p>
            <a:fld id="{CACED8F9-269D-4873-8CFC-A5D0A7DD1A42}"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libri" panose="020F0502020204030204" pitchFamily="34" charset="0"/>
        <a:ea typeface="微软雅黑" panose="020B0503020204020204" pitchFamily="34" charset="-122"/>
        <a:cs typeface="+mn-cs"/>
      </a:defRPr>
    </a:lvl1pPr>
    <a:lvl2pPr marL="457200" algn="l" defTabSz="914400" rtl="0" eaLnBrk="1" latinLnBrk="0" hangingPunct="1">
      <a:defRPr sz="1200" kern="1200">
        <a:solidFill>
          <a:schemeClr val="tx1"/>
        </a:solidFill>
        <a:latin typeface="Calibri" panose="020F0502020204030204" pitchFamily="34" charset="0"/>
        <a:ea typeface="微软雅黑" panose="020B0503020204020204" pitchFamily="34" charset="-122"/>
        <a:cs typeface="+mn-cs"/>
      </a:defRPr>
    </a:lvl2pPr>
    <a:lvl3pPr marL="914400" algn="l" defTabSz="914400" rtl="0" eaLnBrk="1" latinLnBrk="0" hangingPunct="1">
      <a:defRPr sz="1200" kern="1200">
        <a:solidFill>
          <a:schemeClr val="tx1"/>
        </a:solidFill>
        <a:latin typeface="Calibri" panose="020F0502020204030204" pitchFamily="34" charset="0"/>
        <a:ea typeface="微软雅黑" panose="020B0503020204020204" pitchFamily="34" charset="-122"/>
        <a:cs typeface="+mn-cs"/>
      </a:defRPr>
    </a:lvl3pPr>
    <a:lvl4pPr marL="1371600" algn="l" defTabSz="914400" rtl="0" eaLnBrk="1" latinLnBrk="0" hangingPunct="1">
      <a:defRPr sz="1200" kern="1200">
        <a:solidFill>
          <a:schemeClr val="tx1"/>
        </a:solidFill>
        <a:latin typeface="Calibri" panose="020F0502020204030204" pitchFamily="34" charset="0"/>
        <a:ea typeface="微软雅黑" panose="020B0503020204020204" pitchFamily="34" charset="-122"/>
        <a:cs typeface="+mn-cs"/>
      </a:defRPr>
    </a:lvl4pPr>
    <a:lvl5pPr marL="1828800" algn="l" defTabSz="914400" rtl="0" eaLnBrk="1" latinLnBrk="0" hangingPunct="1">
      <a:defRPr sz="1200" kern="1200">
        <a:solidFill>
          <a:schemeClr val="tx1"/>
        </a:solidFill>
        <a:latin typeface="Calibri" panose="020F050202020403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CED8F9-269D-4873-8CFC-A5D0A7DD1A42}" type="slidenum">
              <a:rPr lang="zh-CN" altLang="en-US" smtClean="0"/>
              <a:pPr/>
              <a:t>1</a:t>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CED8F9-269D-4873-8CFC-A5D0A7DD1A42}" type="slidenum">
              <a:rPr lang="zh-CN" altLang="en-US" smtClean="0"/>
              <a:pPr/>
              <a:t>2</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CED8F9-269D-4873-8CFC-A5D0A7DD1A42}" type="slidenum">
              <a:rPr lang="zh-CN" altLang="en-US" smtClean="0"/>
              <a:pPr/>
              <a:t>85</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lgn="ctr">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BDF72E-9FE5-429F-91AD-B59394577185}" type="slidenum">
              <a:rPr lang="zh-CN" altLang="en-US" smtClean="0"/>
              <a:pPr/>
              <a:t>‹#›</a:t>
            </a:fld>
            <a:endParaRPr lang="zh-CN" altLang="en-US"/>
          </a:p>
        </p:txBody>
      </p:sp>
      <p:cxnSp>
        <p:nvCxnSpPr>
          <p:cNvPr id="7" name="直接连接符 6"/>
          <p:cNvCxnSpPr/>
          <p:nvPr/>
        </p:nvCxnSpPr>
        <p:spPr>
          <a:xfrm>
            <a:off x="457200" y="947061"/>
            <a:ext cx="3747407"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直接连接符 7"/>
          <p:cNvCxnSpPr/>
          <p:nvPr userDrawn="1"/>
        </p:nvCxnSpPr>
        <p:spPr>
          <a:xfrm>
            <a:off x="457200" y="947061"/>
            <a:ext cx="3747407"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仅标题（大）">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BDF72E-9FE5-429F-91AD-B59394577185}" type="slidenum">
              <a:rPr lang="zh-CN" altLang="en-US" smtClean="0"/>
              <a:pPr/>
              <a:t>‹#›</a:t>
            </a:fld>
            <a:endParaRPr lang="zh-CN" altLang="en-US"/>
          </a:p>
        </p:txBody>
      </p:sp>
      <p:cxnSp>
        <p:nvCxnSpPr>
          <p:cNvPr id="8" name="直接连接符 7"/>
          <p:cNvCxnSpPr/>
          <p:nvPr/>
        </p:nvCxnSpPr>
        <p:spPr>
          <a:xfrm>
            <a:off x="457200" y="947061"/>
            <a:ext cx="3747407"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9" name="直接连接符 8"/>
          <p:cNvCxnSpPr/>
          <p:nvPr userDrawn="1"/>
        </p:nvCxnSpPr>
        <p:spPr>
          <a:xfrm>
            <a:off x="457200" y="947061"/>
            <a:ext cx="3747407"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仅标题（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400"/>
            </a:lvl1pPr>
          </a:lstStyle>
          <a:p>
            <a:r>
              <a:rPr lang="zh-CN" altLang="en-US" noProof="1" smtClean="0"/>
              <a:t>单击此处编辑母版标题样式</a:t>
            </a:r>
            <a:endParaRPr lang="zh-CN" altLang="en-US" noProof="1"/>
          </a:p>
        </p:txBody>
      </p:sp>
      <p:cxnSp>
        <p:nvCxnSpPr>
          <p:cNvPr id="6" name="直接连接符 5"/>
          <p:cNvCxnSpPr/>
          <p:nvPr/>
        </p:nvCxnSpPr>
        <p:spPr>
          <a:xfrm>
            <a:off x="457200" y="947061"/>
            <a:ext cx="3747407"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4" name="灯片编号占位符 5"/>
          <p:cNvSpPr>
            <a:spLocks noGrp="1"/>
          </p:cNvSpPr>
          <p:nvPr>
            <p:ph type="sldNum" sz="quarter" idx="4"/>
          </p:nvPr>
        </p:nvSpPr>
        <p:spPr>
          <a:xfrm>
            <a:off x="7784646" y="6373993"/>
            <a:ext cx="917121"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微软雅黑" panose="020B0503020204020204" pitchFamily="34" charset="-122"/>
              </a:defRPr>
            </a:lvl1pPr>
          </a:lstStyle>
          <a:p>
            <a:fld id="{E5BDF72E-9FE5-429F-91AD-B59394577185}" type="slidenum">
              <a:rPr lang="zh-CN" altLang="en-US" smtClean="0"/>
              <a:pPr/>
              <a:t>‹#›</a:t>
            </a:fld>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有页码">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5BDF72E-9FE5-429F-91AD-B59394577185}"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空白无页码">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4" name="页脚占位符 3"/>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7042150" y="6243638"/>
            <a:ext cx="1905000" cy="457200"/>
          </a:xfrm>
        </p:spPr>
        <p:txBody>
          <a:bodyPr/>
          <a:lstStyle>
            <a:lvl1pPr>
              <a:defRPr/>
            </a:lvl1pPr>
          </a:lstStyle>
          <a:p>
            <a:fld id="{EE8F42A8-BAEB-44F2-82C6-B5D3822DEC3C}" type="slidenum">
              <a:rPr lang="en-US" altLang="zh-CN"/>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F573680-105D-4B58-865B-426A0F2DCF43}" type="slidenum">
              <a:rPr lang="en-US" altLang="zh-CN"/>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7042150" y="6243638"/>
            <a:ext cx="1905000" cy="457200"/>
          </a:xfrm>
        </p:spPr>
        <p:txBody>
          <a:bodyPr/>
          <a:lstStyle>
            <a:lvl1pPr>
              <a:defRPr/>
            </a:lvl1pPr>
          </a:lstStyle>
          <a:p>
            <a:fld id="{F1A274B0-99ED-4803-84D7-3575526C027B}"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153278" y="6245203"/>
            <a:ext cx="2896082" cy="524738"/>
          </a:xfrm>
          <a:prstGeom prst="rect">
            <a:avLst/>
          </a:prstGeom>
        </p:spPr>
      </p:pic>
      <p:sp>
        <p:nvSpPr>
          <p:cNvPr id="2" name="标题占位符 1"/>
          <p:cNvSpPr>
            <a:spLocks noGrp="1"/>
          </p:cNvSpPr>
          <p:nvPr>
            <p:ph type="title"/>
          </p:nvPr>
        </p:nvSpPr>
        <p:spPr>
          <a:xfrm>
            <a:off x="457200" y="274639"/>
            <a:ext cx="8229600" cy="639762"/>
          </a:xfrm>
          <a:prstGeom prst="rect">
            <a:avLst/>
          </a:prstGeom>
        </p:spPr>
        <p:txBody>
          <a:bodyPr vert="horz" lIns="91440" tIns="45720" rIns="91440" bIns="45720" rtlCol="0" anchor="ctr">
            <a:noAutofit/>
          </a:bodyPr>
          <a:lstStyle/>
          <a:p>
            <a:r>
              <a:rPr lang="zh-CN" altLang="en-US" dirty="0"/>
              <a:t>单击此处编辑母版标题样式</a:t>
            </a:r>
          </a:p>
        </p:txBody>
      </p:sp>
      <p:sp>
        <p:nvSpPr>
          <p:cNvPr id="3" name="文本占位符 2"/>
          <p:cNvSpPr>
            <a:spLocks noGrp="1"/>
          </p:cNvSpPr>
          <p:nvPr>
            <p:ph type="body" idx="1"/>
          </p:nvPr>
        </p:nvSpPr>
        <p:spPr>
          <a:xfrm>
            <a:off x="457200" y="1033440"/>
            <a:ext cx="8229600" cy="5092724"/>
          </a:xfrm>
          <a:prstGeom prst="rect">
            <a:avLst/>
          </a:prstGeom>
          <a:ln>
            <a:noFill/>
          </a:ln>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1352548" y="6393541"/>
            <a:ext cx="21336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微软雅黑" panose="020B0503020204020204" pitchFamily="34" charset="-122"/>
              </a:defRPr>
            </a:lvl1pPr>
          </a:lstStyle>
          <a:p>
            <a:endParaRPr lang="zh-CN" altLang="en-US" dirty="0"/>
          </a:p>
        </p:txBody>
      </p:sp>
      <p:sp>
        <p:nvSpPr>
          <p:cNvPr id="5" name="页脚占位符 4"/>
          <p:cNvSpPr>
            <a:spLocks noGrp="1"/>
          </p:cNvSpPr>
          <p:nvPr>
            <p:ph type="ftr" sz="quarter" idx="3"/>
          </p:nvPr>
        </p:nvSpPr>
        <p:spPr>
          <a:xfrm>
            <a:off x="3728360" y="6402612"/>
            <a:ext cx="1596997" cy="365125"/>
          </a:xfrm>
          <a:prstGeom prst="rect">
            <a:avLst/>
          </a:prstGeom>
        </p:spPr>
        <p:txBody>
          <a:bodyPr vert="horz" lIns="91440" tIns="45720" rIns="91440" bIns="45720" rtlCol="0" anchor="ctr"/>
          <a:lstStyle>
            <a:lvl1pPr algn="ctr">
              <a:defRPr sz="1200">
                <a:solidFill>
                  <a:schemeClr val="tx1">
                    <a:tint val="75000"/>
                  </a:schemeClr>
                </a:solidFill>
                <a:latin typeface="Calibri" panose="020F050202020403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7784646" y="6373993"/>
            <a:ext cx="917121"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微软雅黑" panose="020B0503020204020204" pitchFamily="34" charset="-122"/>
              </a:defRPr>
            </a:lvl1pPr>
          </a:lstStyle>
          <a:p>
            <a:fld id="{E5BDF72E-9FE5-429F-91AD-B59394577185}"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hf hdr="0" ftr="0" dt="0"/>
  <p:txStyles>
    <p:titleStyle>
      <a:lvl1pPr algn="l" defTabSz="914400" rtl="0" eaLnBrk="1" latinLnBrk="0" hangingPunct="1">
        <a:spcBef>
          <a:spcPct val="0"/>
        </a:spcBef>
        <a:buNone/>
        <a:defRPr sz="3200" b="0" kern="1200">
          <a:solidFill>
            <a:schemeClr val="tx2"/>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spcBef>
          <a:spcPct val="20000"/>
        </a:spcBef>
        <a:buFont typeface="Wingdings" panose="05000000000000000000" pitchFamily="2" charset="2"/>
        <a:buChar char="l"/>
        <a:defRPr sz="32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Wingdings" panose="05000000000000000000" pitchFamily="2" charset="2"/>
        <a:buChar char="l"/>
        <a:defRPr sz="2800" kern="1200">
          <a:solidFill>
            <a:srgbClr val="00206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Wingdings" panose="05000000000000000000" pitchFamily="2" charset="2"/>
        <a:buChar char="l"/>
        <a:defRPr sz="2400" kern="1200">
          <a:solidFill>
            <a:srgbClr val="C00000"/>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Wingdings" panose="05000000000000000000" pitchFamily="2" charset="2"/>
        <a:buChar char="l"/>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Wingdings" panose="05000000000000000000" pitchFamily="2" charset="2"/>
        <a:buChar char="l"/>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5.xml"/><Relationship Id="rId1" Type="http://schemas.openxmlformats.org/officeDocument/2006/relationships/vmlDrawing" Target="../drawings/vmlDrawing7.vml"/><Relationship Id="rId5" Type="http://schemas.openxmlformats.org/officeDocument/2006/relationships/oleObject" Target="../embeddings/oleObject19.bin"/><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slideLayout" Target="../slideLayouts/slideLayout5.xml"/><Relationship Id="rId1" Type="http://schemas.openxmlformats.org/officeDocument/2006/relationships/vmlDrawing" Target="../drawings/vmlDrawing8.vml"/><Relationship Id="rId4" Type="http://schemas.openxmlformats.org/officeDocument/2006/relationships/oleObject" Target="../embeddings/oleObject20.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oleObject" Target="../embeddings/oleObject24.bin"/><Relationship Id="rId5" Type="http://schemas.openxmlformats.org/officeDocument/2006/relationships/oleObject" Target="../embeddings/oleObject23.bin"/><Relationship Id="rId4" Type="http://schemas.openxmlformats.org/officeDocument/2006/relationships/oleObject" Target="../embeddings/oleObject22.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4.xml"/><Relationship Id="rId1" Type="http://schemas.openxmlformats.org/officeDocument/2006/relationships/vmlDrawing" Target="../drawings/vmlDrawing10.vml"/><Relationship Id="rId4" Type="http://schemas.openxmlformats.org/officeDocument/2006/relationships/oleObject" Target="../embeddings/oleObject26.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5.xml"/><Relationship Id="rId1" Type="http://schemas.openxmlformats.org/officeDocument/2006/relationships/vmlDrawing" Target="../drawings/vmlDrawing11.vml"/><Relationship Id="rId6" Type="http://schemas.openxmlformats.org/officeDocument/2006/relationships/oleObject" Target="../embeddings/oleObject30.bin"/><Relationship Id="rId5" Type="http://schemas.openxmlformats.org/officeDocument/2006/relationships/oleObject" Target="../embeddings/oleObject29.bin"/><Relationship Id="rId4" Type="http://schemas.openxmlformats.org/officeDocument/2006/relationships/oleObject" Target="../embeddings/oleObject28.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5.xml"/><Relationship Id="rId1" Type="http://schemas.openxmlformats.org/officeDocument/2006/relationships/vmlDrawing" Target="../drawings/vmlDrawing12.vml"/><Relationship Id="rId5" Type="http://schemas.openxmlformats.org/officeDocument/2006/relationships/oleObject" Target="../embeddings/oleObject33.bin"/><Relationship Id="rId4" Type="http://schemas.openxmlformats.org/officeDocument/2006/relationships/oleObject" Target="../embeddings/oleObject32.bin"/></Relationships>
</file>

<file path=ppt/slides/_rels/slide1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5.xml"/><Relationship Id="rId1" Type="http://schemas.openxmlformats.org/officeDocument/2006/relationships/vmlDrawing" Target="../drawings/vmlDrawing13.vml"/><Relationship Id="rId4" Type="http://schemas.openxmlformats.org/officeDocument/2006/relationships/oleObject" Target="../embeddings/oleObject35.bin"/></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5.xml"/><Relationship Id="rId1" Type="http://schemas.openxmlformats.org/officeDocument/2006/relationships/vmlDrawing" Target="../drawings/vmlDrawing14.vml"/><Relationship Id="rId5" Type="http://schemas.openxmlformats.org/officeDocument/2006/relationships/oleObject" Target="../embeddings/oleObject38.bin"/><Relationship Id="rId4" Type="http://schemas.openxmlformats.org/officeDocument/2006/relationships/oleObject" Target="../embeddings/oleObject37.bin"/></Relationships>
</file>

<file path=ppt/slides/_rels/slide1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4.xml"/><Relationship Id="rId1" Type="http://schemas.openxmlformats.org/officeDocument/2006/relationships/vmlDrawing" Target="../drawings/vmlDrawing15.vml"/><Relationship Id="rId4" Type="http://schemas.openxmlformats.org/officeDocument/2006/relationships/oleObject" Target="../embeddings/oleObject40.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5.xml"/><Relationship Id="rId1" Type="http://schemas.openxmlformats.org/officeDocument/2006/relationships/vmlDrawing" Target="../drawings/vmlDrawing16.vml"/><Relationship Id="rId6" Type="http://schemas.openxmlformats.org/officeDocument/2006/relationships/oleObject" Target="../embeddings/oleObject44.bin"/><Relationship Id="rId5" Type="http://schemas.openxmlformats.org/officeDocument/2006/relationships/oleObject" Target="../embeddings/oleObject43.bin"/><Relationship Id="rId4" Type="http://schemas.openxmlformats.org/officeDocument/2006/relationships/oleObject" Target="../embeddings/oleObject42.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5.xml"/><Relationship Id="rId1" Type="http://schemas.openxmlformats.org/officeDocument/2006/relationships/vmlDrawing" Target="../drawings/vmlDrawing17.vml"/><Relationship Id="rId6" Type="http://schemas.openxmlformats.org/officeDocument/2006/relationships/oleObject" Target="../embeddings/oleObject48.bin"/><Relationship Id="rId5" Type="http://schemas.openxmlformats.org/officeDocument/2006/relationships/oleObject" Target="../embeddings/oleObject47.bin"/><Relationship Id="rId4" Type="http://schemas.openxmlformats.org/officeDocument/2006/relationships/oleObject" Target="../embeddings/oleObject46.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5.xml"/><Relationship Id="rId1" Type="http://schemas.openxmlformats.org/officeDocument/2006/relationships/vmlDrawing" Target="../drawings/vmlDrawing18.v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5.xml"/><Relationship Id="rId1" Type="http://schemas.openxmlformats.org/officeDocument/2006/relationships/vmlDrawing" Target="../drawings/vmlDrawing19.vml"/><Relationship Id="rId6" Type="http://schemas.openxmlformats.org/officeDocument/2006/relationships/oleObject" Target="../embeddings/oleObject52.bin"/><Relationship Id="rId5" Type="http://schemas.openxmlformats.org/officeDocument/2006/relationships/oleObject" Target="../embeddings/oleObject51.bin"/><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53.bin"/><Relationship Id="rId7" Type="http://schemas.openxmlformats.org/officeDocument/2006/relationships/image" Target="../media/image54.png"/><Relationship Id="rId2" Type="http://schemas.openxmlformats.org/officeDocument/2006/relationships/slideLayout" Target="../slideLayouts/slideLayout5.xml"/><Relationship Id="rId1" Type="http://schemas.openxmlformats.org/officeDocument/2006/relationships/vmlDrawing" Target="../drawings/vmlDrawing20.vml"/><Relationship Id="rId6" Type="http://schemas.openxmlformats.org/officeDocument/2006/relationships/oleObject" Target="../embeddings/oleObject56.bin"/><Relationship Id="rId5" Type="http://schemas.openxmlformats.org/officeDocument/2006/relationships/oleObject" Target="../embeddings/oleObject55.bin"/><Relationship Id="rId4" Type="http://schemas.openxmlformats.org/officeDocument/2006/relationships/oleObject" Target="../embeddings/oleObject54.bin"/></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oleObject" Target="../embeddings/oleObject60.bin"/><Relationship Id="rId2" Type="http://schemas.openxmlformats.org/officeDocument/2006/relationships/slideLayout" Target="../slideLayouts/slideLayout5.xml"/><Relationship Id="rId1" Type="http://schemas.openxmlformats.org/officeDocument/2006/relationships/vmlDrawing" Target="../drawings/vmlDrawing21.vml"/><Relationship Id="rId6" Type="http://schemas.openxmlformats.org/officeDocument/2006/relationships/oleObject" Target="../embeddings/oleObject59.bin"/><Relationship Id="rId5" Type="http://schemas.openxmlformats.org/officeDocument/2006/relationships/oleObject" Target="../embeddings/oleObject58.bin"/><Relationship Id="rId4" Type="http://schemas.openxmlformats.org/officeDocument/2006/relationships/oleObject" Target="../embeddings/oleObject57.bin"/></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5.xml"/><Relationship Id="rId1" Type="http://schemas.openxmlformats.org/officeDocument/2006/relationships/vmlDrawing" Target="../drawings/vmlDrawing22.vml"/><Relationship Id="rId6" Type="http://schemas.openxmlformats.org/officeDocument/2006/relationships/oleObject" Target="../embeddings/oleObject63.bin"/><Relationship Id="rId5" Type="http://schemas.openxmlformats.org/officeDocument/2006/relationships/oleObject" Target="../embeddings/oleObject62.bin"/><Relationship Id="rId4" Type="http://schemas.openxmlformats.org/officeDocument/2006/relationships/oleObject" Target="../embeddings/oleObject61.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5.xml"/><Relationship Id="rId1" Type="http://schemas.openxmlformats.org/officeDocument/2006/relationships/vmlDrawing" Target="../drawings/vmlDrawing23.v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5.xml"/><Relationship Id="rId1" Type="http://schemas.openxmlformats.org/officeDocument/2006/relationships/vmlDrawing" Target="../drawings/vmlDrawing24.vml"/><Relationship Id="rId5" Type="http://schemas.openxmlformats.org/officeDocument/2006/relationships/oleObject" Target="../embeddings/oleObject67.bin"/><Relationship Id="rId4" Type="http://schemas.openxmlformats.org/officeDocument/2006/relationships/oleObject" Target="../embeddings/oleObject66.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5.xml"/><Relationship Id="rId1" Type="http://schemas.openxmlformats.org/officeDocument/2006/relationships/vmlDrawing" Target="../drawings/vmlDrawing25.vml"/><Relationship Id="rId4" Type="http://schemas.openxmlformats.org/officeDocument/2006/relationships/oleObject" Target="../embeddings/oleObject68.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69.bin"/><Relationship Id="rId7" Type="http://schemas.openxmlformats.org/officeDocument/2006/relationships/oleObject" Target="../embeddings/oleObject73.bin"/><Relationship Id="rId2" Type="http://schemas.openxmlformats.org/officeDocument/2006/relationships/slideLayout" Target="../slideLayouts/slideLayout5.xml"/><Relationship Id="rId1" Type="http://schemas.openxmlformats.org/officeDocument/2006/relationships/vmlDrawing" Target="../drawings/vmlDrawing26.vml"/><Relationship Id="rId6" Type="http://schemas.openxmlformats.org/officeDocument/2006/relationships/oleObject" Target="../embeddings/oleObject72.bin"/><Relationship Id="rId5" Type="http://schemas.openxmlformats.org/officeDocument/2006/relationships/oleObject" Target="../embeddings/oleObject71.bin"/><Relationship Id="rId4" Type="http://schemas.openxmlformats.org/officeDocument/2006/relationships/oleObject" Target="../embeddings/oleObject70.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5.xml"/><Relationship Id="rId1" Type="http://schemas.openxmlformats.org/officeDocument/2006/relationships/vmlDrawing" Target="../drawings/vmlDrawing27.vml"/><Relationship Id="rId5" Type="http://schemas.openxmlformats.org/officeDocument/2006/relationships/oleObject" Target="../embeddings/oleObject76.bin"/><Relationship Id="rId4" Type="http://schemas.openxmlformats.org/officeDocument/2006/relationships/oleObject" Target="../embeddings/oleObject75.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5.xml"/><Relationship Id="rId1" Type="http://schemas.openxmlformats.org/officeDocument/2006/relationships/vmlDrawing" Target="../drawings/vmlDrawing28.vml"/><Relationship Id="rId4" Type="http://schemas.openxmlformats.org/officeDocument/2006/relationships/oleObject" Target="../embeddings/oleObject78.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5.xml"/><Relationship Id="rId1" Type="http://schemas.openxmlformats.org/officeDocument/2006/relationships/vmlDrawing" Target="../drawings/vmlDrawing29.vml"/><Relationship Id="rId6" Type="http://schemas.openxmlformats.org/officeDocument/2006/relationships/oleObject" Target="../embeddings/oleObject82.bin"/><Relationship Id="rId5" Type="http://schemas.openxmlformats.org/officeDocument/2006/relationships/oleObject" Target="../embeddings/oleObject81.bin"/><Relationship Id="rId4" Type="http://schemas.openxmlformats.org/officeDocument/2006/relationships/oleObject" Target="../embeddings/oleObject80.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5.xml"/><Relationship Id="rId1" Type="http://schemas.openxmlformats.org/officeDocument/2006/relationships/vmlDrawing" Target="../drawings/vmlDrawing30.vml"/><Relationship Id="rId4" Type="http://schemas.openxmlformats.org/officeDocument/2006/relationships/oleObject" Target="../embeddings/oleObject84.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5.xml"/><Relationship Id="rId1" Type="http://schemas.openxmlformats.org/officeDocument/2006/relationships/vmlDrawing" Target="../drawings/vmlDrawing31.vml"/><Relationship Id="rId4" Type="http://schemas.openxmlformats.org/officeDocument/2006/relationships/oleObject" Target="../embeddings/oleObject86.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5.xml"/><Relationship Id="rId1" Type="http://schemas.openxmlformats.org/officeDocument/2006/relationships/vmlDrawing" Target="../drawings/vmlDrawing32.vml"/><Relationship Id="rId4" Type="http://schemas.openxmlformats.org/officeDocument/2006/relationships/oleObject" Target="../embeddings/oleObject88.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4.xml"/><Relationship Id="rId1" Type="http://schemas.openxmlformats.org/officeDocument/2006/relationships/vmlDrawing" Target="../drawings/vmlDrawing33.vml"/><Relationship Id="rId4" Type="http://schemas.openxmlformats.org/officeDocument/2006/relationships/oleObject" Target="../embeddings/oleObject90.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5.xml"/><Relationship Id="rId1" Type="http://schemas.openxmlformats.org/officeDocument/2006/relationships/vmlDrawing" Target="../drawings/vmlDrawing34.vml"/><Relationship Id="rId6" Type="http://schemas.openxmlformats.org/officeDocument/2006/relationships/oleObject" Target="../embeddings/oleObject94.bin"/><Relationship Id="rId5" Type="http://schemas.openxmlformats.org/officeDocument/2006/relationships/oleObject" Target="../embeddings/oleObject93.bin"/><Relationship Id="rId4" Type="http://schemas.openxmlformats.org/officeDocument/2006/relationships/oleObject" Target="../embeddings/oleObject92.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5.xml"/><Relationship Id="rId1" Type="http://schemas.openxmlformats.org/officeDocument/2006/relationships/vmlDrawing" Target="../drawings/vmlDrawing35.v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4.xml"/><Relationship Id="rId1" Type="http://schemas.openxmlformats.org/officeDocument/2006/relationships/vmlDrawing" Target="../drawings/vmlDrawing36.vml"/><Relationship Id="rId5" Type="http://schemas.openxmlformats.org/officeDocument/2006/relationships/oleObject" Target="../embeddings/oleObject98.bin"/><Relationship Id="rId4" Type="http://schemas.openxmlformats.org/officeDocument/2006/relationships/oleObject" Target="../embeddings/oleObject97.bin"/></Relationships>
</file>

<file path=ppt/slides/_rels/slide4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4.xml"/><Relationship Id="rId1" Type="http://schemas.openxmlformats.org/officeDocument/2006/relationships/vmlDrawing" Target="../drawings/vmlDrawing37.vml"/><Relationship Id="rId4" Type="http://schemas.openxmlformats.org/officeDocument/2006/relationships/oleObject" Target="../embeddings/oleObject99.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104.bin"/><Relationship Id="rId3" Type="http://schemas.openxmlformats.org/officeDocument/2006/relationships/image" Target="../media/image106.jpeg"/><Relationship Id="rId7" Type="http://schemas.openxmlformats.org/officeDocument/2006/relationships/oleObject" Target="../embeddings/oleObject103.bin"/><Relationship Id="rId2" Type="http://schemas.openxmlformats.org/officeDocument/2006/relationships/slideLayout" Target="../slideLayouts/slideLayout5.xml"/><Relationship Id="rId1" Type="http://schemas.openxmlformats.org/officeDocument/2006/relationships/vmlDrawing" Target="../drawings/vmlDrawing38.vml"/><Relationship Id="rId6" Type="http://schemas.openxmlformats.org/officeDocument/2006/relationships/oleObject" Target="../embeddings/oleObject102.bin"/><Relationship Id="rId5" Type="http://schemas.openxmlformats.org/officeDocument/2006/relationships/oleObject" Target="../embeddings/oleObject101.bin"/><Relationship Id="rId4" Type="http://schemas.openxmlformats.org/officeDocument/2006/relationships/oleObject" Target="../embeddings/oleObject100.bin"/><Relationship Id="rId9" Type="http://schemas.openxmlformats.org/officeDocument/2006/relationships/oleObject" Target="../embeddings/oleObject105.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4.xml"/><Relationship Id="rId1" Type="http://schemas.openxmlformats.org/officeDocument/2006/relationships/vmlDrawing" Target="../drawings/vmlDrawing39.vml"/><Relationship Id="rId4" Type="http://schemas.openxmlformats.org/officeDocument/2006/relationships/oleObject" Target="../embeddings/oleObject107.bin"/></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4.xml"/><Relationship Id="rId1" Type="http://schemas.openxmlformats.org/officeDocument/2006/relationships/vmlDrawing" Target="../drawings/vmlDrawing40.vml"/><Relationship Id="rId5" Type="http://schemas.openxmlformats.org/officeDocument/2006/relationships/oleObject" Target="../embeddings/oleObject110.bin"/><Relationship Id="rId4" Type="http://schemas.openxmlformats.org/officeDocument/2006/relationships/oleObject" Target="../embeddings/oleObject109.bin"/></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5.xml"/><Relationship Id="rId1" Type="http://schemas.openxmlformats.org/officeDocument/2006/relationships/vmlDrawing" Target="../drawings/vmlDrawing41.vml"/><Relationship Id="rId6" Type="http://schemas.openxmlformats.org/officeDocument/2006/relationships/oleObject" Target="../embeddings/oleObject114.bin"/><Relationship Id="rId5" Type="http://schemas.openxmlformats.org/officeDocument/2006/relationships/oleObject" Target="../embeddings/oleObject113.bin"/><Relationship Id="rId4" Type="http://schemas.openxmlformats.org/officeDocument/2006/relationships/oleObject" Target="../embeddings/oleObject112.bin"/></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5.xml"/><Relationship Id="rId1" Type="http://schemas.openxmlformats.org/officeDocument/2006/relationships/vmlDrawing" Target="../drawings/vmlDrawing42.vml"/><Relationship Id="rId4" Type="http://schemas.openxmlformats.org/officeDocument/2006/relationships/oleObject" Target="../embeddings/oleObject116.bin"/></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4.xml"/><Relationship Id="rId1" Type="http://schemas.openxmlformats.org/officeDocument/2006/relationships/vmlDrawing" Target="../drawings/vmlDrawing43.v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4.xml"/><Relationship Id="rId1" Type="http://schemas.openxmlformats.org/officeDocument/2006/relationships/vmlDrawing" Target="../drawings/vmlDrawing44.v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4.xml"/><Relationship Id="rId1" Type="http://schemas.openxmlformats.org/officeDocument/2006/relationships/vmlDrawing" Target="../drawings/vmlDrawing45.vml"/><Relationship Id="rId4" Type="http://schemas.openxmlformats.org/officeDocument/2006/relationships/image" Target="../media/image116.png"/></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4.xml"/><Relationship Id="rId1" Type="http://schemas.openxmlformats.org/officeDocument/2006/relationships/vmlDrawing" Target="../drawings/vmlDrawing46.vml"/><Relationship Id="rId4" Type="http://schemas.openxmlformats.org/officeDocument/2006/relationships/image" Target="../media/image117.png"/></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4.xml"/><Relationship Id="rId1" Type="http://schemas.openxmlformats.org/officeDocument/2006/relationships/vmlDrawing" Target="../drawings/vmlDrawing47.v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5.xml"/><Relationship Id="rId1" Type="http://schemas.openxmlformats.org/officeDocument/2006/relationships/vmlDrawing" Target="../drawings/vmlDrawing48.v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oleObject" Target="../embeddings/oleObject3.bin"/><Relationship Id="rId7" Type="http://schemas.openxmlformats.org/officeDocument/2006/relationships/image" Target="../media/image12.jpeg"/><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oleObject" Target="../embeddings/oleObject5.bin"/><Relationship Id="rId10" Type="http://schemas.openxmlformats.org/officeDocument/2006/relationships/oleObject" Target="../embeddings/oleObject9.bin"/><Relationship Id="rId4" Type="http://schemas.openxmlformats.org/officeDocument/2006/relationships/oleObject" Target="../embeddings/oleObject4.bin"/><Relationship Id="rId9" Type="http://schemas.openxmlformats.org/officeDocument/2006/relationships/oleObject" Target="../embeddings/oleObject8.bin"/></Relationships>
</file>

<file path=ppt/slides/_rels/slide6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19.png"/></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21.png"/></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jpeg"/></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4.xml"/><Relationship Id="rId1" Type="http://schemas.openxmlformats.org/officeDocument/2006/relationships/vmlDrawing" Target="../drawings/vmlDrawing49.vml"/><Relationship Id="rId6" Type="http://schemas.openxmlformats.org/officeDocument/2006/relationships/oleObject" Target="../embeddings/oleObject126.bin"/><Relationship Id="rId5" Type="http://schemas.openxmlformats.org/officeDocument/2006/relationships/oleObject" Target="../embeddings/oleObject125.bin"/><Relationship Id="rId4" Type="http://schemas.openxmlformats.org/officeDocument/2006/relationships/oleObject" Target="../embeddings/oleObject124.bin"/></Relationships>
</file>

<file path=ppt/slides/_rels/slide6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4.xml"/><Relationship Id="rId1" Type="http://schemas.openxmlformats.org/officeDocument/2006/relationships/vmlDrawing" Target="../drawings/vmlDrawing50.vml"/><Relationship Id="rId4" Type="http://schemas.openxmlformats.org/officeDocument/2006/relationships/oleObject" Target="../embeddings/oleObject127.bin"/></Relationships>
</file>

<file path=ppt/slides/_rels/slide65.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Layout" Target="../slideLayouts/slideLayout4.xml"/><Relationship Id="rId1" Type="http://schemas.openxmlformats.org/officeDocument/2006/relationships/vmlDrawing" Target="../drawings/vmlDrawing51.vml"/><Relationship Id="rId4" Type="http://schemas.openxmlformats.org/officeDocument/2006/relationships/oleObject" Target="../embeddings/oleObject129.bin"/></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Layout" Target="../slideLayouts/slideLayout4.xml"/><Relationship Id="rId1" Type="http://schemas.openxmlformats.org/officeDocument/2006/relationships/vmlDrawing" Target="../drawings/vmlDrawing52.v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4.xml"/><Relationship Id="rId1" Type="http://schemas.openxmlformats.org/officeDocument/2006/relationships/vmlDrawing" Target="../drawings/vmlDrawing53.vml"/><Relationship Id="rId5" Type="http://schemas.openxmlformats.org/officeDocument/2006/relationships/oleObject" Target="../embeddings/oleObject133.bin"/><Relationship Id="rId4" Type="http://schemas.openxmlformats.org/officeDocument/2006/relationships/oleObject" Target="../embeddings/oleObject132.bin"/></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5.xml"/><Relationship Id="rId1" Type="http://schemas.openxmlformats.org/officeDocument/2006/relationships/vmlDrawing" Target="../drawings/vmlDrawing54.v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oleObject" Target="../embeddings/oleObject11.bin"/></Relationships>
</file>

<file path=ppt/slides/_rels/slide7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4.xml"/><Relationship Id="rId1" Type="http://schemas.openxmlformats.org/officeDocument/2006/relationships/vmlDrawing" Target="../drawings/vmlDrawing55.vml"/><Relationship Id="rId6" Type="http://schemas.openxmlformats.org/officeDocument/2006/relationships/oleObject" Target="../embeddings/oleObject137.bin"/><Relationship Id="rId5" Type="http://schemas.openxmlformats.org/officeDocument/2006/relationships/oleObject" Target="../embeddings/oleObject136.bin"/><Relationship Id="rId4" Type="http://schemas.openxmlformats.org/officeDocument/2006/relationships/oleObject" Target="../embeddings/oleObject135.bin"/></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143.bin"/><Relationship Id="rId3" Type="http://schemas.openxmlformats.org/officeDocument/2006/relationships/oleObject" Target="../embeddings/oleObject138.bin"/><Relationship Id="rId7" Type="http://schemas.openxmlformats.org/officeDocument/2006/relationships/oleObject" Target="../embeddings/oleObject142.bin"/><Relationship Id="rId2" Type="http://schemas.openxmlformats.org/officeDocument/2006/relationships/slideLayout" Target="../slideLayouts/slideLayout4.xml"/><Relationship Id="rId1" Type="http://schemas.openxmlformats.org/officeDocument/2006/relationships/vmlDrawing" Target="../drawings/vmlDrawing56.vml"/><Relationship Id="rId6" Type="http://schemas.openxmlformats.org/officeDocument/2006/relationships/oleObject" Target="../embeddings/oleObject141.bin"/><Relationship Id="rId5" Type="http://schemas.openxmlformats.org/officeDocument/2006/relationships/oleObject" Target="../embeddings/oleObject140.bin"/><Relationship Id="rId4" Type="http://schemas.openxmlformats.org/officeDocument/2006/relationships/oleObject" Target="../embeddings/oleObject139.bin"/></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4.xml"/><Relationship Id="rId1" Type="http://schemas.openxmlformats.org/officeDocument/2006/relationships/vmlDrawing" Target="../drawings/vmlDrawing57.vml"/><Relationship Id="rId5" Type="http://schemas.openxmlformats.org/officeDocument/2006/relationships/image" Target="../media/image97.png"/><Relationship Id="rId4" Type="http://schemas.openxmlformats.org/officeDocument/2006/relationships/oleObject" Target="../embeddings/oleObject145.bin"/></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4.xml"/><Relationship Id="rId1" Type="http://schemas.openxmlformats.org/officeDocument/2006/relationships/vmlDrawing" Target="../drawings/vmlDrawing58.vml"/><Relationship Id="rId5" Type="http://schemas.openxmlformats.org/officeDocument/2006/relationships/oleObject" Target="../embeddings/oleObject147.bin"/><Relationship Id="rId4" Type="http://schemas.openxmlformats.org/officeDocument/2006/relationships/image" Target="../media/image155.png"/></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4.xml"/><Relationship Id="rId1" Type="http://schemas.openxmlformats.org/officeDocument/2006/relationships/vmlDrawing" Target="../drawings/vmlDrawing59.vml"/><Relationship Id="rId4" Type="http://schemas.openxmlformats.org/officeDocument/2006/relationships/oleObject" Target="../embeddings/oleObject149.bin"/></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50.bin"/><Relationship Id="rId2" Type="http://schemas.openxmlformats.org/officeDocument/2006/relationships/slideLayout" Target="../slideLayouts/slideLayout4.xml"/><Relationship Id="rId1" Type="http://schemas.openxmlformats.org/officeDocument/2006/relationships/vmlDrawing" Target="../drawings/vmlDrawing60.v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4.xml"/><Relationship Id="rId1" Type="http://schemas.openxmlformats.org/officeDocument/2006/relationships/vmlDrawing" Target="../drawings/vmlDrawing61.vml"/><Relationship Id="rId4" Type="http://schemas.openxmlformats.org/officeDocument/2006/relationships/oleObject" Target="../embeddings/oleObject152.bin"/></Relationships>
</file>

<file path=ppt/slides/_rels/slide77.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oleObject" Target="../embeddings/oleObject153.bin"/><Relationship Id="rId2" Type="http://schemas.openxmlformats.org/officeDocument/2006/relationships/slideLayout" Target="../slideLayouts/slideLayout4.xml"/><Relationship Id="rId1" Type="http://schemas.openxmlformats.org/officeDocument/2006/relationships/vmlDrawing" Target="../drawings/vmlDrawing62.v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54.bin"/><Relationship Id="rId2" Type="http://schemas.openxmlformats.org/officeDocument/2006/relationships/slideLayout" Target="../slideLayouts/slideLayout4.xml"/><Relationship Id="rId1" Type="http://schemas.openxmlformats.org/officeDocument/2006/relationships/vmlDrawing" Target="../drawings/vmlDrawing63.vml"/><Relationship Id="rId6" Type="http://schemas.openxmlformats.org/officeDocument/2006/relationships/oleObject" Target="../embeddings/oleObject157.bin"/><Relationship Id="rId5" Type="http://schemas.openxmlformats.org/officeDocument/2006/relationships/oleObject" Target="../embeddings/oleObject156.bin"/><Relationship Id="rId4" Type="http://schemas.openxmlformats.org/officeDocument/2006/relationships/oleObject" Target="../embeddings/oleObject155.bin"/></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4.xml"/><Relationship Id="rId1" Type="http://schemas.openxmlformats.org/officeDocument/2006/relationships/vmlDrawing" Target="../drawings/vmlDrawing64.vml"/><Relationship Id="rId5" Type="http://schemas.openxmlformats.org/officeDocument/2006/relationships/oleObject" Target="../embeddings/oleObject160.bin"/><Relationship Id="rId4" Type="http://schemas.openxmlformats.org/officeDocument/2006/relationships/oleObject" Target="../embeddings/oleObject159.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oleObject" Target="../embeddings/oleObject15.bin"/><Relationship Id="rId5" Type="http://schemas.openxmlformats.org/officeDocument/2006/relationships/oleObject" Target="../embeddings/oleObject14.bin"/><Relationship Id="rId4" Type="http://schemas.openxmlformats.org/officeDocument/2006/relationships/oleObject" Target="../embeddings/oleObject13.bin"/></Relationships>
</file>

<file path=ppt/slides/_rels/slide8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slideLayout" Target="../slideLayouts/slideLayout4.xml"/><Relationship Id="rId1" Type="http://schemas.openxmlformats.org/officeDocument/2006/relationships/vmlDrawing" Target="../drawings/vmlDrawing65.vml"/><Relationship Id="rId4" Type="http://schemas.openxmlformats.org/officeDocument/2006/relationships/oleObject" Target="../embeddings/oleObject161.bin"/></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62.bin"/><Relationship Id="rId2" Type="http://schemas.openxmlformats.org/officeDocument/2006/relationships/slideLayout" Target="../slideLayouts/slideLayout4.xml"/><Relationship Id="rId1" Type="http://schemas.openxmlformats.org/officeDocument/2006/relationships/vmlDrawing" Target="../drawings/vmlDrawing66.vml"/><Relationship Id="rId4" Type="http://schemas.openxmlformats.org/officeDocument/2006/relationships/image" Target="../media/image174.png"/></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63.bin"/><Relationship Id="rId2" Type="http://schemas.openxmlformats.org/officeDocument/2006/relationships/slideLayout" Target="../slideLayouts/slideLayout4.xml"/><Relationship Id="rId1" Type="http://schemas.openxmlformats.org/officeDocument/2006/relationships/vmlDrawing" Target="../drawings/vmlDrawing67.vml"/><Relationship Id="rId4" Type="http://schemas.openxmlformats.org/officeDocument/2006/relationships/image" Target="../media/image175.png"/></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Layout" Target="../slideLayouts/slideLayout4.xml"/><Relationship Id="rId1" Type="http://schemas.openxmlformats.org/officeDocument/2006/relationships/vmlDrawing" Target="../drawings/vmlDrawing68.vml"/><Relationship Id="rId5" Type="http://schemas.openxmlformats.org/officeDocument/2006/relationships/image" Target="../media/image175.png"/><Relationship Id="rId4" Type="http://schemas.openxmlformats.org/officeDocument/2006/relationships/image" Target="../media/image17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5.xml"/><Relationship Id="rId1" Type="http://schemas.openxmlformats.org/officeDocument/2006/relationships/vmlDrawing" Target="../drawings/vmlDrawing6.vml"/><Relationship Id="rId4" Type="http://schemas.openxmlformats.org/officeDocument/2006/relationships/oleObject" Target="../embeddings/oleObject17.bin"/></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833636" y="1159674"/>
            <a:ext cx="7482780" cy="1800200"/>
          </a:xfrm>
          <a:noFill/>
          <a:ln>
            <a:noFill/>
          </a:ln>
        </p:spPr>
        <p:style>
          <a:lnRef idx="2">
            <a:schemeClr val="accent1"/>
          </a:lnRef>
          <a:fillRef idx="1">
            <a:schemeClr val="lt1"/>
          </a:fillRef>
          <a:effectRef idx="0">
            <a:schemeClr val="accent1"/>
          </a:effectRef>
          <a:fontRef idx="minor">
            <a:schemeClr val="dk1"/>
          </a:fontRef>
        </p:style>
        <p:txBody>
          <a:bodyPr>
            <a:normAutofit/>
          </a:bodyPr>
          <a:lstStyle/>
          <a:p>
            <a:r>
              <a:rPr lang="zh-CN" altLang="en-US" b="0" dirty="0">
                <a:latin typeface="Calibri" panose="020F0502020204030204" pitchFamily="34" charset="0"/>
                <a:ea typeface="微软雅黑" panose="020B0503020204020204" pitchFamily="34" charset="-122"/>
              </a:rPr>
              <a:t>大气流体力学</a:t>
            </a:r>
            <a:r>
              <a:rPr lang="en-US" altLang="zh-CN" b="0" dirty="0">
                <a:latin typeface="Calibri" panose="020F0502020204030204" pitchFamily="34" charset="0"/>
                <a:ea typeface="微软雅黑" panose="020B0503020204020204" pitchFamily="34" charset="-122"/>
              </a:rPr>
              <a:t/>
            </a:r>
            <a:br>
              <a:rPr lang="en-US" altLang="zh-CN" b="0" dirty="0">
                <a:latin typeface="Calibri" panose="020F0502020204030204" pitchFamily="34" charset="0"/>
                <a:ea typeface="微软雅黑" panose="020B0503020204020204" pitchFamily="34" charset="-122"/>
              </a:rPr>
            </a:br>
            <a:r>
              <a:rPr lang="en-US" altLang="zh-CN" b="0" dirty="0">
                <a:latin typeface="Calibri" panose="020F0502020204030204" pitchFamily="34" charset="0"/>
                <a:ea typeface="微软雅黑" panose="020B0503020204020204" pitchFamily="34" charset="-122"/>
              </a:rPr>
              <a:t>Mechanics of the Atmospheric Fluids</a:t>
            </a:r>
            <a:endParaRPr lang="zh-CN" altLang="en-US" sz="2400" b="0" dirty="0">
              <a:latin typeface="Calibri" panose="020F0502020204030204" pitchFamily="34" charset="0"/>
              <a:ea typeface="微软雅黑" panose="020B0503020204020204" pitchFamily="34" charset="-122"/>
            </a:endParaRPr>
          </a:p>
        </p:txBody>
      </p:sp>
      <p:sp>
        <p:nvSpPr>
          <p:cNvPr id="6" name="矩形 5"/>
          <p:cNvSpPr/>
          <p:nvPr/>
        </p:nvSpPr>
        <p:spPr>
          <a:xfrm>
            <a:off x="3152505" y="6229686"/>
            <a:ext cx="5914151" cy="5232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400" i="1" dirty="0">
                <a:solidFill>
                  <a:schemeClr val="bg1">
                    <a:lumMod val="50000"/>
                  </a:schemeClr>
                </a:solidFill>
                <a:latin typeface="Calibri" panose="020F0502020204030204" pitchFamily="34" charset="0"/>
                <a:ea typeface="微软雅黑" panose="020B0503020204020204" pitchFamily="34" charset="-122"/>
              </a:rPr>
              <a:t>If you can't explain it simply, you don't understand it well enough.</a:t>
            </a:r>
          </a:p>
          <a:p>
            <a:pPr algn="r"/>
            <a:r>
              <a:rPr lang="en-US" altLang="zh-CN" sz="1400" i="1" dirty="0">
                <a:solidFill>
                  <a:schemeClr val="bg1">
                    <a:lumMod val="50000"/>
                  </a:schemeClr>
                </a:solidFill>
                <a:latin typeface="Calibri" panose="020F0502020204030204" pitchFamily="34" charset="0"/>
                <a:ea typeface="微软雅黑" panose="020B0503020204020204" pitchFamily="34" charset="-122"/>
              </a:rPr>
              <a:t>------Albert Einstein</a:t>
            </a:r>
          </a:p>
        </p:txBody>
      </p:sp>
      <p:sp>
        <p:nvSpPr>
          <p:cNvPr id="22" name="文本框 21"/>
          <p:cNvSpPr txBox="1"/>
          <p:nvPr/>
        </p:nvSpPr>
        <p:spPr>
          <a:xfrm>
            <a:off x="2680397" y="3236248"/>
            <a:ext cx="3969356"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zh-CN" altLang="en-US" sz="2400" dirty="0" smtClean="0">
                <a:latin typeface="微软雅黑" panose="020B0503020204020204" pitchFamily="34" charset="-122"/>
                <a:ea typeface="微软雅黑" panose="020B0503020204020204" pitchFamily="34" charset="-122"/>
              </a:rPr>
              <a:t>第</a:t>
            </a:r>
            <a:r>
              <a:rPr lang="zh-CN" altLang="en-US" sz="2400" dirty="0">
                <a:latin typeface="微软雅黑" panose="020B0503020204020204" pitchFamily="34" charset="-122"/>
                <a:ea typeface="微软雅黑" panose="020B0503020204020204" pitchFamily="34" charset="-122"/>
              </a:rPr>
              <a:t>六</a:t>
            </a:r>
            <a:r>
              <a:rPr lang="zh-CN" altLang="en-US" sz="2400" dirty="0" smtClean="0">
                <a:latin typeface="微软雅黑" panose="020B0503020204020204" pitchFamily="34" charset="-122"/>
                <a:ea typeface="微软雅黑" panose="020B0503020204020204" pitchFamily="34" charset="-122"/>
              </a:rPr>
              <a:t>章 环流定理</a:t>
            </a:r>
            <a:r>
              <a:rPr lang="zh-CN" altLang="en-US" sz="2400" dirty="0">
                <a:latin typeface="微软雅黑" panose="020B0503020204020204" pitchFamily="34" charset="-122"/>
                <a:ea typeface="微软雅黑" panose="020B0503020204020204" pitchFamily="34" charset="-122"/>
              </a:rPr>
              <a:t>与涡度方程</a:t>
            </a: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p:cNvSpPr>
            <a:spLocks noGrp="1"/>
          </p:cNvSpPr>
          <p:nvPr>
            <p:ph type="sldNum" sz="quarter" idx="12"/>
          </p:nvPr>
        </p:nvSpPr>
        <p:spPr/>
        <p:txBody>
          <a:bodyPr/>
          <a:lstStyle/>
          <a:p>
            <a:fld id="{A644DC4C-2B58-421C-BD84-4A3DF2F72BBF}" type="slidenum">
              <a:rPr lang="en-US" altLang="zh-CN"/>
              <a:pPr/>
              <a:t>10</a:t>
            </a:fld>
            <a:endParaRPr lang="en-US" altLang="zh-CN"/>
          </a:p>
        </p:txBody>
      </p:sp>
      <p:sp>
        <p:nvSpPr>
          <p:cNvPr id="680962" name="Rectangle 2"/>
          <p:cNvSpPr>
            <a:spLocks noChangeArrowheads="1"/>
          </p:cNvSpPr>
          <p:nvPr/>
        </p:nvSpPr>
        <p:spPr bwMode="auto">
          <a:xfrm>
            <a:off x="653143" y="692094"/>
            <a:ext cx="7848600" cy="14229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tabLst>
                <a:tab pos="228600" algn="l"/>
              </a:tabLst>
              <a:defRPr>
                <a:solidFill>
                  <a:schemeClr val="tx1"/>
                </a:solidFill>
                <a:latin typeface="Arial" panose="020B0604020202020204" pitchFamily="34" charset="0"/>
                <a:ea typeface="宋体" panose="02010600030101010101" pitchFamily="2" charset="-122"/>
              </a:defRPr>
            </a:lvl1pPr>
            <a:lvl2pPr>
              <a:tabLst>
                <a:tab pos="228600" algn="l"/>
              </a:tabLst>
              <a:defRPr>
                <a:solidFill>
                  <a:schemeClr val="tx1"/>
                </a:solidFill>
                <a:latin typeface="Arial" panose="020B0604020202020204" pitchFamily="34" charset="0"/>
                <a:ea typeface="宋体" panose="02010600030101010101" pitchFamily="2" charset="-122"/>
              </a:defRPr>
            </a:lvl2pPr>
            <a:lvl3pPr>
              <a:tabLst>
                <a:tab pos="228600" algn="l"/>
              </a:tabLst>
              <a:defRPr>
                <a:solidFill>
                  <a:schemeClr val="tx1"/>
                </a:solidFill>
                <a:latin typeface="Arial" panose="020B0604020202020204" pitchFamily="34" charset="0"/>
                <a:ea typeface="宋体" panose="02010600030101010101" pitchFamily="2" charset="-122"/>
              </a:defRPr>
            </a:lvl3pPr>
            <a:lvl4pPr>
              <a:tabLst>
                <a:tab pos="228600" algn="l"/>
              </a:tabLst>
              <a:defRPr>
                <a:solidFill>
                  <a:schemeClr val="tx1"/>
                </a:solidFill>
                <a:latin typeface="Arial" panose="020B0604020202020204" pitchFamily="34" charset="0"/>
                <a:ea typeface="宋体" panose="02010600030101010101" pitchFamily="2" charset="-122"/>
              </a:defRPr>
            </a:lvl4pPr>
            <a:lvl5pPr>
              <a:tabLst>
                <a:tab pos="228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9pPr>
          </a:lstStyle>
          <a:p>
            <a:pPr indent="457200" algn="just">
              <a:lnSpc>
                <a:spcPct val="150000"/>
              </a:lnSpc>
            </a:pPr>
            <a:r>
              <a:rPr kumimoji="1" lang="zh-CN" altLang="en-US" sz="2000" dirty="0" smtClean="0">
                <a:latin typeface="微软雅黑" panose="020B0503020204020204" pitchFamily="34" charset="-122"/>
                <a:ea typeface="微软雅黑" panose="020B0503020204020204" pitchFamily="34" charset="-122"/>
              </a:rPr>
              <a:t>已知</a:t>
            </a:r>
            <a:r>
              <a:rPr kumimoji="1" lang="zh-CN" altLang="en-US" sz="2000" dirty="0">
                <a:latin typeface="微软雅黑" panose="020B0503020204020204" pitchFamily="34" charset="-122"/>
                <a:ea typeface="微软雅黑" panose="020B0503020204020204" pitchFamily="34" charset="-122"/>
              </a:rPr>
              <a:t>流体作无旋运动，对应的等势函数线分布</a:t>
            </a:r>
            <a:r>
              <a:rPr kumimoji="1" lang="zh-CN" altLang="en-US" sz="2000" dirty="0" smtClean="0">
                <a:latin typeface="微软雅黑" panose="020B0503020204020204" pitchFamily="34" charset="-122"/>
                <a:ea typeface="微软雅黑" panose="020B0503020204020204" pitchFamily="34" charset="-122"/>
              </a:rPr>
              <a:t>如图</a:t>
            </a:r>
            <a:r>
              <a:rPr kumimoji="1" lang="zh-CN" altLang="en-US" sz="2000" dirty="0">
                <a:latin typeface="微软雅黑" panose="020B0503020204020204" pitchFamily="34" charset="-122"/>
                <a:ea typeface="微软雅黑" panose="020B0503020204020204" pitchFamily="34" charset="-122"/>
              </a:rPr>
              <a:t>所示（其中，    </a:t>
            </a:r>
            <a:r>
              <a:rPr kumimoji="1" lang="en-US" altLang="zh-CN" sz="2000" dirty="0">
                <a:latin typeface="微软雅黑" panose="020B0503020204020204" pitchFamily="34" charset="-122"/>
                <a:ea typeface="微软雅黑" panose="020B0503020204020204" pitchFamily="34" charset="-122"/>
              </a:rPr>
              <a:t> </a:t>
            </a:r>
            <a:r>
              <a:rPr kumimoji="1" lang="en-US" altLang="zh-CN" sz="2000" dirty="0" smtClean="0">
                <a:latin typeface="微软雅黑" panose="020B0503020204020204" pitchFamily="34" charset="-122"/>
                <a:ea typeface="微软雅黑" panose="020B0503020204020204" pitchFamily="34" charset="-122"/>
              </a:rPr>
              <a:t>               </a:t>
            </a:r>
            <a:r>
              <a:rPr kumimoji="1" lang="zh-CN" altLang="en-US" sz="2000" dirty="0" smtClean="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的，请判断并在</a:t>
            </a:r>
            <a:r>
              <a:rPr kumimoji="1" lang="zh-CN" altLang="en-US" sz="2000" dirty="0" smtClean="0">
                <a:latin typeface="微软雅黑" panose="020B0503020204020204" pitchFamily="34" charset="-122"/>
                <a:ea typeface="微软雅黑" panose="020B0503020204020204" pitchFamily="34" charset="-122"/>
              </a:rPr>
              <a:t>图中标</a:t>
            </a:r>
            <a:r>
              <a:rPr kumimoji="1" lang="zh-CN" altLang="en-US" sz="2000" dirty="0">
                <a:latin typeface="微软雅黑" panose="020B0503020204020204" pitchFamily="34" charset="-122"/>
                <a:ea typeface="微软雅黑" panose="020B0503020204020204" pitchFamily="34" charset="-122"/>
              </a:rPr>
              <a:t>出</a:t>
            </a:r>
            <a:r>
              <a:rPr kumimoji="1" lang="en-US" altLang="zh-CN" sz="2000" dirty="0">
                <a:latin typeface="微软雅黑" panose="020B0503020204020204" pitchFamily="34" charset="-122"/>
                <a:ea typeface="微软雅黑" panose="020B0503020204020204" pitchFamily="34" charset="-122"/>
              </a:rPr>
              <a:t>A</a:t>
            </a:r>
            <a:r>
              <a:rPr kumimoji="1" lang="zh-CN" altLang="en-US" sz="2000" dirty="0">
                <a:latin typeface="微软雅黑" panose="020B0503020204020204" pitchFamily="34" charset="-122"/>
                <a:ea typeface="微软雅黑" panose="020B0503020204020204" pitchFamily="34" charset="-122"/>
              </a:rPr>
              <a:t>、</a:t>
            </a:r>
            <a:r>
              <a:rPr kumimoji="1" lang="en-US" altLang="zh-CN" sz="2000" dirty="0">
                <a:latin typeface="微软雅黑" panose="020B0503020204020204" pitchFamily="34" charset="-122"/>
                <a:ea typeface="微软雅黑" panose="020B0503020204020204" pitchFamily="34" charset="-122"/>
              </a:rPr>
              <a:t>B</a:t>
            </a:r>
            <a:r>
              <a:rPr kumimoji="1" lang="zh-CN" altLang="en-US" sz="2000" dirty="0">
                <a:latin typeface="微软雅黑" panose="020B0503020204020204" pitchFamily="34" charset="-122"/>
                <a:ea typeface="微软雅黑" panose="020B0503020204020204" pitchFamily="34" charset="-122"/>
              </a:rPr>
              <a:t>两处流体速度的方向，并比较</a:t>
            </a:r>
            <a:r>
              <a:rPr kumimoji="1" lang="en-US" altLang="zh-CN" sz="2000" dirty="0">
                <a:latin typeface="微软雅黑" panose="020B0503020204020204" pitchFamily="34" charset="-122"/>
                <a:ea typeface="微软雅黑" panose="020B0503020204020204" pitchFamily="34" charset="-122"/>
              </a:rPr>
              <a:t>A</a:t>
            </a:r>
            <a:r>
              <a:rPr kumimoji="1" lang="zh-CN" altLang="en-US" sz="2000" dirty="0">
                <a:latin typeface="微软雅黑" panose="020B0503020204020204" pitchFamily="34" charset="-122"/>
                <a:ea typeface="微软雅黑" panose="020B0503020204020204" pitchFamily="34" charset="-122"/>
              </a:rPr>
              <a:t>、</a:t>
            </a:r>
            <a:r>
              <a:rPr kumimoji="1" lang="en-US" altLang="zh-CN" sz="2000" dirty="0" smtClean="0">
                <a:latin typeface="微软雅黑" panose="020B0503020204020204" pitchFamily="34" charset="-122"/>
                <a:ea typeface="微软雅黑" panose="020B0503020204020204" pitchFamily="34" charset="-122"/>
              </a:rPr>
              <a:t>B</a:t>
            </a:r>
            <a:r>
              <a:rPr kumimoji="1" lang="zh-CN" altLang="en-US" sz="2000" dirty="0" smtClean="0">
                <a:latin typeface="微软雅黑" panose="020B0503020204020204" pitchFamily="34" charset="-122"/>
                <a:ea typeface="微软雅黑" panose="020B0503020204020204" pitchFamily="34" charset="-122"/>
              </a:rPr>
              <a:t>两</a:t>
            </a:r>
            <a:r>
              <a:rPr kumimoji="1" lang="zh-CN" altLang="en-US" sz="2000" dirty="0">
                <a:latin typeface="微软雅黑" panose="020B0503020204020204" pitchFamily="34" charset="-122"/>
                <a:ea typeface="微软雅黑" panose="020B0503020204020204" pitchFamily="34" charset="-122"/>
              </a:rPr>
              <a:t>处流速的大小。</a:t>
            </a:r>
          </a:p>
        </p:txBody>
      </p:sp>
      <p:graphicFrame>
        <p:nvGraphicFramePr>
          <p:cNvPr id="680963" name="Object 3"/>
          <p:cNvGraphicFramePr>
            <a:graphicFrameLocks noChangeAspect="1"/>
          </p:cNvGraphicFramePr>
          <p:nvPr/>
        </p:nvGraphicFramePr>
        <p:xfrm>
          <a:off x="1304788" y="1142427"/>
          <a:ext cx="1685925" cy="522287"/>
        </p:xfrm>
        <a:graphic>
          <a:graphicData uri="http://schemas.openxmlformats.org/presentationml/2006/ole">
            <p:oleObj spid="_x0000_s240484" name="Equation" r:id="rId3" imgW="17983200" imgH="5486400" progId="Equation.DSMT4">
              <p:embed/>
            </p:oleObj>
          </a:graphicData>
        </a:graphic>
      </p:graphicFrame>
      <p:pic>
        <p:nvPicPr>
          <p:cNvPr id="680966" name="Picture 6" descr="Graphic1"/>
          <p:cNvPicPr>
            <a:picLocks noChangeAspect="1" noChangeArrowheads="1"/>
          </p:cNvPicPr>
          <p:nvPr/>
        </p:nvPicPr>
        <p:blipFill>
          <a:blip r:embed="rId4" cstate="print">
            <a:extLst>
              <a:ext uri="{28A0092B-C50C-407E-A947-70E740481C1C}">
                <a14:useLocalDpi xmlns:a14="http://schemas.microsoft.com/office/drawing/2010/main" xmlns="" val="0"/>
              </a:ext>
            </a:extLst>
          </a:blip>
          <a:srcRect l="28322"/>
          <a:stretch>
            <a:fillRect/>
          </a:stretch>
        </p:blipFill>
        <p:spPr bwMode="auto">
          <a:xfrm>
            <a:off x="2990713" y="2660195"/>
            <a:ext cx="3276600" cy="1584325"/>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8" name="Object 7"/>
          <p:cNvGraphicFramePr>
            <a:graphicFrameLocks noChangeAspect="1"/>
          </p:cNvGraphicFramePr>
          <p:nvPr/>
        </p:nvGraphicFramePr>
        <p:xfrm>
          <a:off x="5663429" y="4579665"/>
          <a:ext cx="1866900" cy="1257300"/>
        </p:xfrm>
        <a:graphic>
          <a:graphicData uri="http://schemas.openxmlformats.org/presentationml/2006/ole">
            <p:oleObj spid="_x0000_s240485" name="Equation" r:id="rId5" imgW="17068800" imgH="115824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4"/>
          <p:cNvSpPr>
            <a:spLocks noGrp="1"/>
          </p:cNvSpPr>
          <p:nvPr>
            <p:ph type="sldNum" sz="quarter" idx="12"/>
          </p:nvPr>
        </p:nvSpPr>
        <p:spPr/>
        <p:txBody>
          <a:bodyPr/>
          <a:lstStyle/>
          <a:p>
            <a:fld id="{CC976DFA-BC9F-4D43-94FB-AC7364749DB2}" type="slidenum">
              <a:rPr lang="en-US" altLang="zh-CN"/>
              <a:pPr/>
              <a:t>11</a:t>
            </a:fld>
            <a:endParaRPr lang="en-US" altLang="zh-CN"/>
          </a:p>
        </p:txBody>
      </p:sp>
      <p:pic>
        <p:nvPicPr>
          <p:cNvPr id="681986" name="Picture 2" descr="newDJF_nino3_regression_ERA40_CAM3_wind200_color_nomap"/>
          <p:cNvPicPr>
            <a:picLocks noChangeAspect="1" noChangeArrowheads="1"/>
          </p:cNvPicPr>
          <p:nvPr/>
        </p:nvPicPr>
        <p:blipFill>
          <a:blip r:embed="rId3" cstate="print">
            <a:extLst>
              <a:ext uri="{28A0092B-C50C-407E-A947-70E740481C1C}">
                <a14:useLocalDpi xmlns:a14="http://schemas.microsoft.com/office/drawing/2010/main" xmlns="" val="0"/>
              </a:ext>
            </a:extLst>
          </a:blip>
          <a:srcRect l="21075" t="46878" r="21075"/>
          <a:stretch>
            <a:fillRect/>
          </a:stretch>
        </p:blipFill>
        <p:spPr bwMode="auto">
          <a:xfrm>
            <a:off x="611188" y="1484313"/>
            <a:ext cx="7629525" cy="4357687"/>
          </a:xfrm>
          <a:prstGeom prst="rect">
            <a:avLst/>
          </a:prstGeom>
          <a:noFill/>
          <a:extLst>
            <a:ext uri="{909E8E84-426E-40DD-AFC4-6F175D3DCCD1}">
              <a14:hiddenFill xmlns:a14="http://schemas.microsoft.com/office/drawing/2010/main" xmlns="">
                <a:solidFill>
                  <a:schemeClr val="tx1"/>
                </a:solidFill>
              </a14:hiddenFill>
            </a:ext>
          </a:extLst>
        </p:spPr>
      </p:pic>
      <p:sp>
        <p:nvSpPr>
          <p:cNvPr id="681987" name="Text Box 3"/>
          <p:cNvSpPr txBox="1">
            <a:spLocks noChangeArrowheads="1"/>
          </p:cNvSpPr>
          <p:nvPr/>
        </p:nvSpPr>
        <p:spPr bwMode="auto">
          <a:xfrm>
            <a:off x="827088" y="549275"/>
            <a:ext cx="792003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dirty="0">
                <a:ea typeface="微软雅黑" panose="020B0503020204020204" pitchFamily="34" charset="-122"/>
              </a:rPr>
              <a:t>速度势函数与对应的无旋风场（图中势函数乘于负号）</a:t>
            </a:r>
          </a:p>
        </p:txBody>
      </p:sp>
      <p:graphicFrame>
        <p:nvGraphicFramePr>
          <p:cNvPr id="681988" name="Object 4"/>
          <p:cNvGraphicFramePr>
            <a:graphicFrameLocks noChangeAspect="1"/>
          </p:cNvGraphicFramePr>
          <p:nvPr/>
        </p:nvGraphicFramePr>
        <p:xfrm>
          <a:off x="4538663" y="6124278"/>
          <a:ext cx="1090613" cy="628650"/>
        </p:xfrm>
        <a:graphic>
          <a:graphicData uri="http://schemas.openxmlformats.org/presentationml/2006/ole">
            <p:oleObj spid="_x0000_s241051" name="Equation" r:id="rId4" imgW="508000" imgH="241300" progId="Equation.DSMT4">
              <p:embed/>
            </p:oleObj>
          </a:graphicData>
        </a:graphic>
      </p:graphicFrame>
      <p:sp>
        <p:nvSpPr>
          <p:cNvPr id="681989" name="Rectangle 5"/>
          <p:cNvSpPr>
            <a:spLocks noChangeArrowheads="1"/>
          </p:cNvSpPr>
          <p:nvPr/>
        </p:nvSpPr>
        <p:spPr bwMode="auto">
          <a:xfrm>
            <a:off x="755650" y="5661025"/>
            <a:ext cx="74993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400" b="1" dirty="0">
                <a:solidFill>
                  <a:schemeClr val="hlink"/>
                </a:solidFill>
                <a:ea typeface="微软雅黑" panose="020B0503020204020204" pitchFamily="34" charset="-122"/>
              </a:rPr>
              <a:t>注：实际计算中势函数与无旋运动的关系式常采用下式</a:t>
            </a:r>
          </a:p>
        </p:txBody>
      </p:sp>
      <p:sp>
        <p:nvSpPr>
          <p:cNvPr id="681990" name="Text Box 6"/>
          <p:cNvSpPr txBox="1">
            <a:spLocks noChangeArrowheads="1"/>
          </p:cNvSpPr>
          <p:nvPr/>
        </p:nvSpPr>
        <p:spPr bwMode="auto">
          <a:xfrm>
            <a:off x="3563938" y="2852738"/>
            <a:ext cx="431800" cy="461665"/>
          </a:xfrm>
          <a:prstGeom prst="rect">
            <a:avLst/>
          </a:prstGeom>
          <a:solidFill>
            <a:srgbClr val="C0C0C0">
              <a:alpha val="0"/>
            </a:srgbClr>
          </a:solidFill>
          <a:ln w="28575">
            <a:solidFill>
              <a:schemeClr val="hlink"/>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dirty="0">
                <a:solidFill>
                  <a:srgbClr val="FF3300"/>
                </a:solidFill>
                <a:ea typeface="微软雅黑" panose="020B0503020204020204" pitchFamily="34" charset="-122"/>
              </a:rPr>
              <a:t>H</a:t>
            </a:r>
          </a:p>
        </p:txBody>
      </p:sp>
      <p:sp>
        <p:nvSpPr>
          <p:cNvPr id="681991" name="Text Box 7"/>
          <p:cNvSpPr txBox="1">
            <a:spLocks noChangeArrowheads="1"/>
          </p:cNvSpPr>
          <p:nvPr/>
        </p:nvSpPr>
        <p:spPr bwMode="auto">
          <a:xfrm>
            <a:off x="4787900" y="2900363"/>
            <a:ext cx="431800" cy="461665"/>
          </a:xfrm>
          <a:prstGeom prst="rect">
            <a:avLst/>
          </a:prstGeom>
          <a:solidFill>
            <a:srgbClr val="C0C0C0">
              <a:alpha val="0"/>
            </a:srgbClr>
          </a:solidFill>
          <a:ln w="28575">
            <a:solidFill>
              <a:schemeClr val="hlink"/>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dirty="0">
                <a:solidFill>
                  <a:srgbClr val="FF3300"/>
                </a:solidFill>
                <a:ea typeface="微软雅黑" panose="020B0503020204020204" pitchFamily="34" charset="-122"/>
              </a:rPr>
              <a:t>L</a:t>
            </a:r>
          </a:p>
        </p:txBody>
      </p:sp>
      <p:sp>
        <p:nvSpPr>
          <p:cNvPr id="681992" name="Rectangle 8"/>
          <p:cNvSpPr>
            <a:spLocks noChangeArrowheads="1"/>
          </p:cNvSpPr>
          <p:nvPr/>
        </p:nvSpPr>
        <p:spPr bwMode="auto">
          <a:xfrm>
            <a:off x="3059113" y="2127250"/>
            <a:ext cx="1008062" cy="457200"/>
          </a:xfrm>
          <a:prstGeom prst="rect">
            <a:avLst/>
          </a:prstGeom>
          <a:solidFill>
            <a:srgbClr val="C0C0C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2400" b="1" dirty="0">
                <a:solidFill>
                  <a:schemeClr val="hlink"/>
                </a:solidFill>
                <a:effectLst>
                  <a:outerShdw blurRad="38100" dist="38100" dir="2700000" algn="tl">
                    <a:srgbClr val="000000"/>
                  </a:outerShdw>
                </a:effectLst>
                <a:ea typeface="微软雅黑" panose="020B0503020204020204" pitchFamily="34" charset="-122"/>
              </a:rPr>
              <a:t>辐合</a:t>
            </a:r>
          </a:p>
        </p:txBody>
      </p:sp>
      <p:sp>
        <p:nvSpPr>
          <p:cNvPr id="681993" name="Rectangle 9"/>
          <p:cNvSpPr>
            <a:spLocks noChangeArrowheads="1"/>
          </p:cNvSpPr>
          <p:nvPr/>
        </p:nvSpPr>
        <p:spPr bwMode="auto">
          <a:xfrm>
            <a:off x="5508625" y="3500438"/>
            <a:ext cx="1223963" cy="457200"/>
          </a:xfrm>
          <a:prstGeom prst="rect">
            <a:avLst/>
          </a:prstGeom>
          <a:solidFill>
            <a:srgbClr val="C0C0C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2400" b="1" dirty="0">
                <a:solidFill>
                  <a:schemeClr val="hlink"/>
                </a:solidFill>
                <a:effectLst>
                  <a:outerShdw blurRad="38100" dist="38100" dir="2700000" algn="tl">
                    <a:srgbClr val="000000"/>
                  </a:outerShdw>
                </a:effectLst>
                <a:ea typeface="微软雅黑" panose="020B0503020204020204" pitchFamily="34" charset="-122"/>
              </a:rPr>
              <a:t>辐散</a:t>
            </a:r>
          </a:p>
        </p:txBody>
      </p:sp>
    </p:spTree>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a:spLocks noGrp="1"/>
          </p:cNvSpPr>
          <p:nvPr>
            <p:ph type="sldNum" sz="quarter" idx="12"/>
          </p:nvPr>
        </p:nvSpPr>
        <p:spPr/>
        <p:txBody>
          <a:bodyPr/>
          <a:lstStyle/>
          <a:p>
            <a:fld id="{EB9865AB-37D9-4118-B31F-4D7683B0271F}" type="slidenum">
              <a:rPr lang="en-US" altLang="zh-CN"/>
              <a:pPr/>
              <a:t>12</a:t>
            </a:fld>
            <a:endParaRPr lang="en-US" altLang="zh-CN"/>
          </a:p>
        </p:txBody>
      </p:sp>
      <p:sp>
        <p:nvSpPr>
          <p:cNvPr id="683010" name="Rectangle 2"/>
          <p:cNvSpPr>
            <a:spLocks noChangeArrowheads="1"/>
          </p:cNvSpPr>
          <p:nvPr/>
        </p:nvSpPr>
        <p:spPr bwMode="auto">
          <a:xfrm>
            <a:off x="850559" y="1512299"/>
            <a:ext cx="7587343" cy="37856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lnSpc>
                <a:spcPct val="150000"/>
              </a:lnSpc>
            </a:pPr>
            <a:r>
              <a:rPr kumimoji="1" lang="zh-CN" altLang="en-US" sz="2000" dirty="0" smtClean="0">
                <a:latin typeface="微软雅黑" panose="020B0503020204020204" pitchFamily="34" charset="-122"/>
                <a:ea typeface="微软雅黑" panose="020B0503020204020204" pitchFamily="34" charset="-122"/>
              </a:rPr>
              <a:t>流体</a:t>
            </a:r>
            <a:r>
              <a:rPr kumimoji="1" lang="zh-CN" altLang="en-US" sz="2000" dirty="0">
                <a:latin typeface="微软雅黑" panose="020B0503020204020204" pitchFamily="34" charset="-122"/>
                <a:ea typeface="微软雅黑" panose="020B0503020204020204" pitchFamily="34" charset="-122"/>
              </a:rPr>
              <a:t>的散度为：                    </a:t>
            </a:r>
          </a:p>
          <a:p>
            <a:pPr eaLnBrk="0" hangingPunct="0">
              <a:lnSpc>
                <a:spcPct val="150000"/>
              </a:lnSpc>
            </a:pPr>
            <a:r>
              <a:rPr kumimoji="1" lang="zh-CN" altLang="en-US" sz="2000" dirty="0">
                <a:latin typeface="微软雅黑" panose="020B0503020204020204" pitchFamily="34" charset="-122"/>
                <a:ea typeface="微软雅黑" panose="020B0503020204020204" pitchFamily="34" charset="-122"/>
              </a:rPr>
              <a:t>            </a:t>
            </a:r>
          </a:p>
          <a:p>
            <a:pPr eaLnBrk="0" hangingPunct="0">
              <a:lnSpc>
                <a:spcPct val="150000"/>
              </a:lnSpc>
            </a:pPr>
            <a:r>
              <a:rPr kumimoji="1" lang="zh-CN" altLang="en-US" sz="2000" dirty="0" smtClean="0">
                <a:latin typeface="微软雅黑" panose="020B0503020204020204" pitchFamily="34" charset="-122"/>
                <a:ea typeface="微软雅黑" panose="020B0503020204020204" pitchFamily="34" charset="-122"/>
              </a:rPr>
              <a:t>根据</a:t>
            </a:r>
            <a:r>
              <a:rPr kumimoji="1" lang="zh-CN" altLang="en-US" sz="2000" dirty="0">
                <a:latin typeface="微软雅黑" panose="020B0503020204020204" pitchFamily="34" charset="-122"/>
                <a:ea typeface="微软雅黑" panose="020B0503020204020204" pitchFamily="34" charset="-122"/>
              </a:rPr>
              <a:t>势函数的定义有：						</a:t>
            </a:r>
          </a:p>
          <a:p>
            <a:pPr eaLnBrk="0" hangingPunct="0">
              <a:lnSpc>
                <a:spcPct val="150000"/>
              </a:lnSpc>
            </a:pPr>
            <a:r>
              <a:rPr kumimoji="1" lang="zh-CN" altLang="en-US" sz="2000" dirty="0">
                <a:latin typeface="微软雅黑" panose="020B0503020204020204" pitchFamily="34" charset="-122"/>
                <a:ea typeface="微软雅黑" panose="020B0503020204020204" pitchFamily="34" charset="-122"/>
              </a:rPr>
              <a:t>		</a:t>
            </a:r>
          </a:p>
          <a:p>
            <a:pPr eaLnBrk="0" hangingPunct="0">
              <a:lnSpc>
                <a:spcPct val="150000"/>
              </a:lnSpc>
            </a:pPr>
            <a:r>
              <a:rPr kumimoji="1" lang="zh-CN" altLang="en-US" sz="2000" dirty="0" smtClean="0">
                <a:latin typeface="微软雅黑" panose="020B0503020204020204" pitchFamily="34" charset="-122"/>
                <a:ea typeface="微软雅黑" panose="020B0503020204020204" pitchFamily="34" charset="-122"/>
              </a:rPr>
              <a:t>其中</a:t>
            </a:r>
            <a:r>
              <a:rPr kumimoji="1" lang="zh-CN" altLang="en-US" sz="2000" dirty="0">
                <a:latin typeface="微软雅黑" panose="020B0503020204020204" pitchFamily="34" charset="-122"/>
                <a:ea typeface="微软雅黑" panose="020B0503020204020204" pitchFamily="34" charset="-122"/>
              </a:rPr>
              <a:t>， </a:t>
            </a:r>
            <a:r>
              <a:rPr kumimoji="1" lang="zh-CN" altLang="en-US" sz="2000" dirty="0" smtClean="0">
                <a:latin typeface="微软雅黑" panose="020B0503020204020204" pitchFamily="34" charset="-122"/>
                <a:ea typeface="微软雅黑" panose="020B0503020204020204" pitchFamily="34" charset="-122"/>
              </a:rPr>
              <a:t>                                     </a:t>
            </a:r>
            <a:r>
              <a:rPr kumimoji="1" lang="zh-CN" altLang="en-US" sz="2000" dirty="0">
                <a:latin typeface="微软雅黑" panose="020B0503020204020204" pitchFamily="34" charset="-122"/>
                <a:ea typeface="微软雅黑" panose="020B0503020204020204" pitchFamily="34" charset="-122"/>
              </a:rPr>
              <a:t>为三维拉普拉斯算子。</a:t>
            </a:r>
          </a:p>
          <a:p>
            <a:pPr eaLnBrk="0" hangingPunct="0">
              <a:lnSpc>
                <a:spcPct val="150000"/>
              </a:lnSpc>
            </a:pPr>
            <a:endParaRPr kumimoji="1" lang="zh-CN" altLang="en-US" sz="2000" dirty="0">
              <a:latin typeface="微软雅黑" panose="020B0503020204020204" pitchFamily="34" charset="-122"/>
              <a:ea typeface="微软雅黑" panose="020B0503020204020204" pitchFamily="34" charset="-122"/>
            </a:endParaRPr>
          </a:p>
          <a:p>
            <a:pPr eaLnBrk="0" hangingPunct="0">
              <a:lnSpc>
                <a:spcPct val="150000"/>
              </a:lnSpc>
            </a:pPr>
            <a:r>
              <a:rPr kumimoji="1" lang="zh-CN" altLang="en-US" sz="2000" dirty="0">
                <a:latin typeface="微软雅黑" panose="020B0503020204020204" pitchFamily="34" charset="-122"/>
                <a:ea typeface="微软雅黑" panose="020B0503020204020204" pitchFamily="34" charset="-122"/>
              </a:rPr>
              <a:t>可以看出，如果确定</a:t>
            </a:r>
            <a:r>
              <a:rPr kumimoji="1" lang="en-US" altLang="zh-CN" sz="2000" dirty="0">
                <a:latin typeface="微软雅黑" panose="020B0503020204020204" pitchFamily="34" charset="-122"/>
                <a:ea typeface="微软雅黑" panose="020B0503020204020204" pitchFamily="34" charset="-122"/>
              </a:rPr>
              <a:t>D</a:t>
            </a:r>
            <a:r>
              <a:rPr kumimoji="1" lang="zh-CN" altLang="en-US" sz="2000" dirty="0">
                <a:latin typeface="微软雅黑" panose="020B0503020204020204" pitchFamily="34" charset="-122"/>
                <a:ea typeface="微软雅黑" panose="020B0503020204020204" pitchFamily="34" charset="-122"/>
              </a:rPr>
              <a:t>，通过求解泊松（</a:t>
            </a:r>
            <a:r>
              <a:rPr kumimoji="1" lang="en-US" altLang="zh-CN" sz="2000" dirty="0">
                <a:latin typeface="微软雅黑" panose="020B0503020204020204" pitchFamily="34" charset="-122"/>
                <a:ea typeface="微软雅黑" panose="020B0503020204020204" pitchFamily="34" charset="-122"/>
              </a:rPr>
              <a:t>Poisson</a:t>
            </a:r>
            <a:r>
              <a:rPr kumimoji="1" lang="zh-CN" altLang="en-US" sz="2000" dirty="0">
                <a:latin typeface="微软雅黑" panose="020B0503020204020204" pitchFamily="34" charset="-122"/>
                <a:ea typeface="微软雅黑" panose="020B0503020204020204" pitchFamily="34" charset="-122"/>
              </a:rPr>
              <a:t>）方程，即可求得势函数。</a:t>
            </a:r>
          </a:p>
        </p:txBody>
      </p:sp>
      <p:graphicFrame>
        <p:nvGraphicFramePr>
          <p:cNvPr id="683011" name="Object 3"/>
          <p:cNvGraphicFramePr>
            <a:graphicFrameLocks noChangeAspect="1"/>
          </p:cNvGraphicFramePr>
          <p:nvPr/>
        </p:nvGraphicFramePr>
        <p:xfrm>
          <a:off x="2992438" y="1498307"/>
          <a:ext cx="1258887" cy="544512"/>
        </p:xfrm>
        <a:graphic>
          <a:graphicData uri="http://schemas.openxmlformats.org/presentationml/2006/ole">
            <p:oleObj spid="_x0000_s330756" name="Equation" r:id="rId3" imgW="583693" imgH="215713" progId="Equation.DSMT4">
              <p:embed/>
            </p:oleObj>
          </a:graphicData>
        </a:graphic>
      </p:graphicFrame>
      <p:graphicFrame>
        <p:nvGraphicFramePr>
          <p:cNvPr id="683012" name="Object 4"/>
          <p:cNvGraphicFramePr>
            <a:graphicFrameLocks noChangeAspect="1"/>
          </p:cNvGraphicFramePr>
          <p:nvPr/>
        </p:nvGraphicFramePr>
        <p:xfrm>
          <a:off x="3620952" y="2472738"/>
          <a:ext cx="1571625" cy="463550"/>
        </p:xfrm>
        <a:graphic>
          <a:graphicData uri="http://schemas.openxmlformats.org/presentationml/2006/ole">
            <p:oleObj spid="_x0000_s330755" name="Equation" r:id="rId4" imgW="672808" imgH="228501" progId="Equation.DSMT4">
              <p:embed/>
            </p:oleObj>
          </a:graphicData>
        </a:graphic>
      </p:graphicFrame>
      <p:graphicFrame>
        <p:nvGraphicFramePr>
          <p:cNvPr id="683013" name="Object 5"/>
          <p:cNvGraphicFramePr>
            <a:graphicFrameLocks noChangeAspect="1"/>
          </p:cNvGraphicFramePr>
          <p:nvPr/>
        </p:nvGraphicFramePr>
        <p:xfrm>
          <a:off x="1605757" y="3249697"/>
          <a:ext cx="2773362" cy="841375"/>
        </p:xfrm>
        <a:graphic>
          <a:graphicData uri="http://schemas.openxmlformats.org/presentationml/2006/ole">
            <p:oleObj spid="_x0000_s330754" name="Equation" r:id="rId5" imgW="1358310" imgH="444307" progId="">
              <p:embed/>
            </p:oleObj>
          </a:graphicData>
        </a:graphic>
      </p:graphicFrame>
      <p:sp>
        <p:nvSpPr>
          <p:cNvPr id="683014" name="Rectangle 6"/>
          <p:cNvSpPr>
            <a:spLocks noChangeArrowheads="1"/>
          </p:cNvSpPr>
          <p:nvPr/>
        </p:nvSpPr>
        <p:spPr bwMode="auto">
          <a:xfrm>
            <a:off x="3132138" y="549275"/>
            <a:ext cx="3024187"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r>
              <a:rPr kumimoji="1" lang="zh-CN" altLang="en-US" sz="2800" b="1" dirty="0">
                <a:solidFill>
                  <a:schemeClr val="hlink"/>
                </a:solidFill>
                <a:ea typeface="微软雅黑" panose="020B0503020204020204" pitchFamily="34" charset="-122"/>
              </a:rPr>
              <a:t>势函数的求解</a:t>
            </a:r>
          </a:p>
        </p:txBody>
      </p:sp>
      <p:graphicFrame>
        <p:nvGraphicFramePr>
          <p:cNvPr id="683015" name="Object 7"/>
          <p:cNvGraphicFramePr>
            <a:graphicFrameLocks noChangeAspect="1"/>
          </p:cNvGraphicFramePr>
          <p:nvPr/>
        </p:nvGraphicFramePr>
        <p:xfrm>
          <a:off x="5008563" y="1498307"/>
          <a:ext cx="1600200" cy="628650"/>
        </p:xfrm>
        <a:graphic>
          <a:graphicData uri="http://schemas.openxmlformats.org/presentationml/2006/ole">
            <p:oleObj spid="_x0000_s330753" name="Equation" r:id="rId6" imgW="609336" imgH="241195" progId="">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速度流函数</a:t>
            </a:r>
          </a:p>
        </p:txBody>
      </p:sp>
      <p:sp>
        <p:nvSpPr>
          <p:cNvPr id="15" name="灯片编号占位符 5"/>
          <p:cNvSpPr>
            <a:spLocks noGrp="1"/>
          </p:cNvSpPr>
          <p:nvPr>
            <p:ph type="sldNum" sz="quarter" idx="4"/>
          </p:nvPr>
        </p:nvSpPr>
        <p:spPr/>
        <p:txBody>
          <a:bodyPr/>
          <a:lstStyle/>
          <a:p>
            <a:fld id="{7DC1E796-4DD9-402C-BDA9-F22DF7C176C5}" type="slidenum">
              <a:rPr lang="en-US" altLang="zh-CN"/>
              <a:pPr/>
              <a:t>13</a:t>
            </a:fld>
            <a:endParaRPr lang="en-US" altLang="zh-CN"/>
          </a:p>
        </p:txBody>
      </p:sp>
      <p:sp>
        <p:nvSpPr>
          <p:cNvPr id="684034" name="Rectangle 2"/>
          <p:cNvSpPr>
            <a:spLocks noChangeArrowheads="1"/>
          </p:cNvSpPr>
          <p:nvPr/>
        </p:nvSpPr>
        <p:spPr bwMode="auto">
          <a:xfrm>
            <a:off x="827088" y="1989138"/>
            <a:ext cx="80772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kumimoji="1" lang="en-US" altLang="zh-CN" sz="2400" b="1" dirty="0">
                <a:solidFill>
                  <a:srgbClr val="FF0000"/>
                </a:solidFill>
                <a:latin typeface="微软雅黑" panose="020B0503020204020204" pitchFamily="34" charset="-122"/>
                <a:ea typeface="微软雅黑" panose="020B0503020204020204" pitchFamily="34" charset="-122"/>
              </a:rPr>
              <a:t>①</a:t>
            </a:r>
            <a:r>
              <a:rPr kumimoji="1" lang="zh-CN" altLang="en-US" sz="2400" dirty="0">
                <a:latin typeface="微软雅黑" panose="020B0503020204020204" pitchFamily="34" charset="-122"/>
                <a:ea typeface="微软雅黑" panose="020B0503020204020204" pitchFamily="34" charset="-122"/>
              </a:rPr>
              <a:t>定义</a:t>
            </a:r>
            <a:endParaRPr kumimoji="1" lang="zh-CN" altLang="en-US" sz="2000" dirty="0">
              <a:latin typeface="微软雅黑" panose="020B0503020204020204" pitchFamily="34" charset="-122"/>
              <a:ea typeface="微软雅黑" panose="020B0503020204020204" pitchFamily="34" charset="-122"/>
            </a:endParaRPr>
          </a:p>
          <a:p>
            <a:pPr eaLnBrk="0" hangingPunct="0"/>
            <a:r>
              <a:rPr kumimoji="1" lang="zh-CN" altLang="en-US" sz="2400" dirty="0">
                <a:latin typeface="微软雅黑" panose="020B0503020204020204" pitchFamily="34" charset="-122"/>
                <a:ea typeface="微软雅黑" panose="020B0503020204020204" pitchFamily="34" charset="-122"/>
              </a:rPr>
              <a:t>	</a:t>
            </a:r>
          </a:p>
        </p:txBody>
      </p:sp>
      <p:grpSp>
        <p:nvGrpSpPr>
          <p:cNvPr id="684036" name="Group 4"/>
          <p:cNvGrpSpPr/>
          <p:nvPr/>
        </p:nvGrpSpPr>
        <p:grpSpPr bwMode="auto">
          <a:xfrm>
            <a:off x="1187450" y="3429000"/>
            <a:ext cx="5126038" cy="1143000"/>
            <a:chOff x="768" y="1488"/>
            <a:chExt cx="3229" cy="720"/>
          </a:xfrm>
        </p:grpSpPr>
        <p:graphicFrame>
          <p:nvGraphicFramePr>
            <p:cNvPr id="684037" name="Object 5"/>
            <p:cNvGraphicFramePr>
              <a:graphicFrameLocks noChangeAspect="1"/>
            </p:cNvGraphicFramePr>
            <p:nvPr/>
          </p:nvGraphicFramePr>
          <p:xfrm>
            <a:off x="3354" y="1584"/>
            <a:ext cx="591" cy="239"/>
          </p:xfrm>
          <a:graphic>
            <a:graphicData uri="http://schemas.openxmlformats.org/presentationml/2006/ole">
              <p:oleObj spid="_x0000_s243508" name="Equation" r:id="rId3" imgW="532937" imgH="215713" progId="Equation.DSMT4">
                <p:embed/>
              </p:oleObj>
            </a:graphicData>
          </a:graphic>
        </p:graphicFrame>
        <p:graphicFrame>
          <p:nvGraphicFramePr>
            <p:cNvPr id="684038" name="Object 6"/>
            <p:cNvGraphicFramePr>
              <a:graphicFrameLocks noChangeAspect="1"/>
            </p:cNvGraphicFramePr>
            <p:nvPr/>
          </p:nvGraphicFramePr>
          <p:xfrm>
            <a:off x="3357" y="1920"/>
            <a:ext cx="640" cy="259"/>
          </p:xfrm>
          <a:graphic>
            <a:graphicData uri="http://schemas.openxmlformats.org/presentationml/2006/ole">
              <p:oleObj spid="_x0000_s243509" name="Equation" r:id="rId4" imgW="532937" imgH="215713" progId="Equation.DSMT4">
                <p:embed/>
              </p:oleObj>
            </a:graphicData>
          </a:graphic>
        </p:graphicFrame>
        <p:sp>
          <p:nvSpPr>
            <p:cNvPr id="684039" name="Rectangle 7"/>
            <p:cNvSpPr>
              <a:spLocks noChangeArrowheads="1"/>
            </p:cNvSpPr>
            <p:nvPr/>
          </p:nvSpPr>
          <p:spPr bwMode="auto">
            <a:xfrm>
              <a:off x="2208" y="1488"/>
              <a:ext cx="88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kumimoji="1" lang="zh-CN" altLang="en-US" sz="2400" dirty="0">
                  <a:latin typeface="微软雅黑" panose="020B0503020204020204" pitchFamily="34" charset="-122"/>
                  <a:ea typeface="微软雅黑" panose="020B0503020204020204" pitchFamily="34" charset="-122"/>
                </a:rPr>
                <a:t>无辐散流</a:t>
              </a:r>
            </a:p>
          </p:txBody>
        </p:sp>
        <p:sp>
          <p:nvSpPr>
            <p:cNvPr id="684040" name="Rectangle 8"/>
            <p:cNvSpPr>
              <a:spLocks noChangeArrowheads="1"/>
            </p:cNvSpPr>
            <p:nvPr/>
          </p:nvSpPr>
          <p:spPr bwMode="auto">
            <a:xfrm>
              <a:off x="2256" y="1920"/>
              <a:ext cx="69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400" dirty="0">
                  <a:latin typeface="微软雅黑" panose="020B0503020204020204" pitchFamily="34" charset="-122"/>
                  <a:ea typeface="微软雅黑" panose="020B0503020204020204" pitchFamily="34" charset="-122"/>
                </a:rPr>
                <a:t>辐散流</a:t>
              </a:r>
            </a:p>
          </p:txBody>
        </p:sp>
        <p:sp>
          <p:nvSpPr>
            <p:cNvPr id="684041" name="Rectangle 9"/>
            <p:cNvSpPr>
              <a:spLocks noChangeArrowheads="1"/>
            </p:cNvSpPr>
            <p:nvPr/>
          </p:nvSpPr>
          <p:spPr bwMode="auto">
            <a:xfrm>
              <a:off x="768" y="1632"/>
              <a:ext cx="88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400" dirty="0">
                  <a:latin typeface="微软雅黑" panose="020B0503020204020204" pitchFamily="34" charset="-122"/>
                  <a:ea typeface="微软雅黑" panose="020B0503020204020204" pitchFamily="34" charset="-122"/>
                </a:rPr>
                <a:t>流体运动</a:t>
              </a:r>
            </a:p>
          </p:txBody>
        </p:sp>
        <p:sp>
          <p:nvSpPr>
            <p:cNvPr id="684042" name="AutoShape 10"/>
            <p:cNvSpPr/>
            <p:nvPr/>
          </p:nvSpPr>
          <p:spPr bwMode="auto">
            <a:xfrm>
              <a:off x="1872" y="1488"/>
              <a:ext cx="144" cy="672"/>
            </a:xfrm>
            <a:prstGeom prst="leftBrace">
              <a:avLst>
                <a:gd name="adj1" fmla="val 38889"/>
                <a:gd name="adj2" fmla="val 50000"/>
              </a:avLst>
            </a:prstGeom>
            <a:noFill/>
            <a:ln w="60325">
              <a:solidFill>
                <a:srgbClr val="008000"/>
              </a:solid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grpSp>
      <p:sp>
        <p:nvSpPr>
          <p:cNvPr id="684043" name="Oval 11"/>
          <p:cNvSpPr>
            <a:spLocks noChangeArrowheads="1"/>
          </p:cNvSpPr>
          <p:nvPr/>
        </p:nvSpPr>
        <p:spPr bwMode="auto">
          <a:xfrm>
            <a:off x="3352800" y="3357563"/>
            <a:ext cx="1600200" cy="685800"/>
          </a:xfrm>
          <a:prstGeom prst="ellipse">
            <a:avLst/>
          </a:prstGeom>
          <a:noFill/>
          <a:ln w="47625">
            <a:solidFill>
              <a:srgbClr val="0000FF"/>
            </a:solidFill>
            <a:prstDash val="dashDot"/>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684044" name="Rectangle 12"/>
          <p:cNvSpPr>
            <a:spLocks noChangeArrowheads="1"/>
          </p:cNvSpPr>
          <p:nvPr/>
        </p:nvSpPr>
        <p:spPr bwMode="auto">
          <a:xfrm>
            <a:off x="827088" y="2708275"/>
            <a:ext cx="65849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400" dirty="0">
                <a:latin typeface="微软雅黑" panose="020B0503020204020204" pitchFamily="34" charset="-122"/>
                <a:ea typeface="微软雅黑" panose="020B0503020204020204" pitchFamily="34" charset="-122"/>
              </a:rPr>
              <a:t>引入流体散度的概念之后，可将流体运动分为：</a:t>
            </a: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6"/>
          <p:cNvSpPr>
            <a:spLocks noGrp="1"/>
          </p:cNvSpPr>
          <p:nvPr>
            <p:ph type="sldNum" sz="quarter" idx="12"/>
          </p:nvPr>
        </p:nvSpPr>
        <p:spPr/>
        <p:txBody>
          <a:bodyPr/>
          <a:lstStyle/>
          <a:p>
            <a:fld id="{DB6BEC83-91BB-4E68-8E61-C6FAF3138ECB}" type="slidenum">
              <a:rPr lang="en-US" altLang="zh-CN"/>
              <a:pPr/>
              <a:t>14</a:t>
            </a:fld>
            <a:endParaRPr lang="en-US" altLang="zh-CN"/>
          </a:p>
        </p:txBody>
      </p:sp>
      <p:graphicFrame>
        <p:nvGraphicFramePr>
          <p:cNvPr id="696329" name="Object 9"/>
          <p:cNvGraphicFramePr>
            <a:graphicFrameLocks noChangeAspect="1"/>
          </p:cNvGraphicFramePr>
          <p:nvPr>
            <p:ph sz="half" idx="4294967295"/>
          </p:nvPr>
        </p:nvGraphicFramePr>
        <p:xfrm>
          <a:off x="5051516" y="3362035"/>
          <a:ext cx="1295400" cy="528638"/>
        </p:xfrm>
        <a:graphic>
          <a:graphicData uri="http://schemas.openxmlformats.org/presentationml/2006/ole">
            <p:oleObj spid="_x0000_s331780" name="Equation" r:id="rId3" imgW="622030" imgH="253890" progId="Equation.DSMT4">
              <p:embed/>
            </p:oleObj>
          </a:graphicData>
        </a:graphic>
      </p:graphicFrame>
      <p:graphicFrame>
        <p:nvGraphicFramePr>
          <p:cNvPr id="696331" name="Object 11"/>
          <p:cNvGraphicFramePr>
            <a:graphicFrameLocks noChangeAspect="1"/>
          </p:cNvGraphicFramePr>
          <p:nvPr>
            <p:ph sz="half" idx="4294967295"/>
          </p:nvPr>
        </p:nvGraphicFramePr>
        <p:xfrm>
          <a:off x="2729706" y="4107137"/>
          <a:ext cx="3181350" cy="1692275"/>
        </p:xfrm>
        <a:graphic>
          <a:graphicData uri="http://schemas.openxmlformats.org/presentationml/2006/ole">
            <p:oleObj spid="_x0000_s331779" name="Equation" r:id="rId4" imgW="1193800" imgH="635000" progId="Equation.DSMT4">
              <p:embed/>
            </p:oleObj>
          </a:graphicData>
        </a:graphic>
      </p:graphicFrame>
      <p:grpSp>
        <p:nvGrpSpPr>
          <p:cNvPr id="696322" name="Group 2"/>
          <p:cNvGrpSpPr/>
          <p:nvPr/>
        </p:nvGrpSpPr>
        <p:grpSpPr bwMode="auto">
          <a:xfrm>
            <a:off x="1547813" y="1412875"/>
            <a:ext cx="4668837" cy="2016125"/>
            <a:chOff x="1104" y="2352"/>
            <a:chExt cx="2941" cy="1435"/>
          </a:xfrm>
        </p:grpSpPr>
        <p:graphicFrame>
          <p:nvGraphicFramePr>
            <p:cNvPr id="696323" name="Object 3"/>
            <p:cNvGraphicFramePr>
              <a:graphicFrameLocks noChangeAspect="1"/>
            </p:cNvGraphicFramePr>
            <p:nvPr/>
          </p:nvGraphicFramePr>
          <p:xfrm>
            <a:off x="1332" y="2620"/>
            <a:ext cx="2713" cy="1167"/>
          </p:xfrm>
          <a:graphic>
            <a:graphicData uri="http://schemas.openxmlformats.org/presentationml/2006/ole">
              <p:oleObj spid="_x0000_s331778" name="Equation" r:id="rId5" imgW="1708200" imgH="724680" progId="Equation.DSMT4">
                <p:embed/>
              </p:oleObj>
            </a:graphicData>
          </a:graphic>
        </p:graphicFrame>
        <p:sp>
          <p:nvSpPr>
            <p:cNvPr id="696324" name="Rectangle 4"/>
            <p:cNvSpPr>
              <a:spLocks noChangeArrowheads="1"/>
            </p:cNvSpPr>
            <p:nvPr/>
          </p:nvSpPr>
          <p:spPr bwMode="auto">
            <a:xfrm>
              <a:off x="1104" y="2352"/>
              <a:ext cx="2928" cy="2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kumimoji="1" lang="zh-CN" altLang="en-US" sz="2000" dirty="0">
                  <a:latin typeface="微软雅黑" panose="020B0503020204020204" pitchFamily="34" charset="-122"/>
                  <a:ea typeface="微软雅黑" panose="020B0503020204020204" pitchFamily="34" charset="-122"/>
                </a:rPr>
                <a:t>考虑二维无辐散流动，即满足：</a:t>
              </a:r>
            </a:p>
          </p:txBody>
        </p:sp>
      </p:grpSp>
      <p:grpSp>
        <p:nvGrpSpPr>
          <p:cNvPr id="696325" name="Group 5"/>
          <p:cNvGrpSpPr/>
          <p:nvPr/>
        </p:nvGrpSpPr>
        <p:grpSpPr bwMode="auto">
          <a:xfrm>
            <a:off x="1187450" y="404813"/>
            <a:ext cx="6108700" cy="792162"/>
            <a:chOff x="1104" y="3821"/>
            <a:chExt cx="3363" cy="499"/>
          </a:xfrm>
        </p:grpSpPr>
        <p:graphicFrame>
          <p:nvGraphicFramePr>
            <p:cNvPr id="696326" name="Object 6"/>
            <p:cNvGraphicFramePr>
              <a:graphicFrameLocks noChangeAspect="1"/>
            </p:cNvGraphicFramePr>
            <p:nvPr/>
          </p:nvGraphicFramePr>
          <p:xfrm>
            <a:off x="2496" y="3821"/>
            <a:ext cx="1971" cy="499"/>
          </p:xfrm>
          <a:graphic>
            <a:graphicData uri="http://schemas.openxmlformats.org/presentationml/2006/ole">
              <p:oleObj spid="_x0000_s331777" name="Equation" r:id="rId6" imgW="1548728" imgH="393529" progId="Equation.DSMT4">
                <p:embed/>
              </p:oleObj>
            </a:graphicData>
          </a:graphic>
        </p:graphicFrame>
        <p:sp>
          <p:nvSpPr>
            <p:cNvPr id="696327" name="Rectangle 7"/>
            <p:cNvSpPr>
              <a:spLocks noChangeArrowheads="1"/>
            </p:cNvSpPr>
            <p:nvPr/>
          </p:nvSpPr>
          <p:spPr bwMode="auto">
            <a:xfrm>
              <a:off x="1104" y="3840"/>
              <a:ext cx="1536" cy="4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kumimoji="1" lang="zh-CN" altLang="en-US" sz="2000" dirty="0">
                  <a:latin typeface="微软雅黑" panose="020B0503020204020204" pitchFamily="34" charset="-122"/>
                  <a:ea typeface="微软雅黑" panose="020B0503020204020204" pitchFamily="34" charset="-122"/>
                </a:rPr>
                <a:t>对于二维运动，</a:t>
              </a:r>
            </a:p>
            <a:p>
              <a:pPr eaLnBrk="0" hangingPunct="0"/>
              <a:r>
                <a:rPr kumimoji="1" lang="zh-CN" altLang="en-US" sz="2000" dirty="0">
                  <a:latin typeface="微软雅黑" panose="020B0503020204020204" pitchFamily="34" charset="-122"/>
                  <a:ea typeface="微软雅黑" panose="020B0503020204020204" pitchFamily="34" charset="-122"/>
                </a:rPr>
                <a:t>其流线方程为：</a:t>
              </a:r>
            </a:p>
          </p:txBody>
        </p:sp>
      </p:grpSp>
      <p:sp>
        <p:nvSpPr>
          <p:cNvPr id="696328" name="Rectangle 8"/>
          <p:cNvSpPr>
            <a:spLocks noChangeArrowheads="1"/>
          </p:cNvSpPr>
          <p:nvPr/>
        </p:nvSpPr>
        <p:spPr bwMode="auto">
          <a:xfrm>
            <a:off x="611188" y="3429000"/>
            <a:ext cx="7757749"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r>
              <a:rPr kumimoji="1" lang="zh-CN" altLang="en-US" sz="2000" dirty="0">
                <a:latin typeface="微软雅黑" panose="020B0503020204020204" pitchFamily="34" charset="-122"/>
                <a:ea typeface="微软雅黑" panose="020B0503020204020204" pitchFamily="34" charset="-122"/>
              </a:rPr>
              <a:t>根据格林积分公式，可以引入一个函数    </a:t>
            </a:r>
            <a:r>
              <a:rPr kumimoji="1" lang="zh-CN" altLang="en-US" sz="2000" dirty="0" smtClean="0">
                <a:latin typeface="微软雅黑" panose="020B0503020204020204" pitchFamily="34" charset="-122"/>
                <a:ea typeface="微软雅黑" panose="020B0503020204020204" pitchFamily="34" charset="-122"/>
              </a:rPr>
              <a:t>             ，满足</a:t>
            </a:r>
            <a:r>
              <a:rPr kumimoji="1" lang="zh-CN" altLang="en-US" sz="2000" dirty="0">
                <a:latin typeface="微软雅黑" panose="020B0503020204020204" pitchFamily="34" charset="-122"/>
                <a:ea typeface="微软雅黑" panose="020B0503020204020204" pitchFamily="34" charset="-122"/>
              </a:rPr>
              <a:t>表达式：</a:t>
            </a:r>
          </a:p>
        </p:txBody>
      </p:sp>
      <p:sp>
        <p:nvSpPr>
          <p:cNvPr id="696337" name="Text Box 17"/>
          <p:cNvSpPr txBox="1">
            <a:spLocks noChangeArrowheads="1"/>
          </p:cNvSpPr>
          <p:nvPr/>
        </p:nvSpPr>
        <p:spPr bwMode="auto">
          <a:xfrm>
            <a:off x="1116013" y="5949950"/>
            <a:ext cx="640873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dirty="0">
                <a:ea typeface="微软雅黑" panose="020B0503020204020204" pitchFamily="34" charset="-122"/>
              </a:rPr>
              <a:t>可见，等流函数线是一种特殊的流线！</a:t>
            </a: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p:cNvSpPr>
            <a:spLocks noGrp="1"/>
          </p:cNvSpPr>
          <p:nvPr>
            <p:ph type="sldNum" sz="quarter" idx="12"/>
          </p:nvPr>
        </p:nvSpPr>
        <p:spPr/>
        <p:txBody>
          <a:bodyPr/>
          <a:lstStyle/>
          <a:p>
            <a:fld id="{916DFD73-5BD3-4B6D-AD7E-66398F375A28}" type="slidenum">
              <a:rPr lang="en-US" altLang="zh-CN"/>
              <a:pPr/>
              <a:t>15</a:t>
            </a:fld>
            <a:endParaRPr lang="en-US" altLang="zh-CN"/>
          </a:p>
        </p:txBody>
      </p:sp>
      <p:graphicFrame>
        <p:nvGraphicFramePr>
          <p:cNvPr id="697346" name="Object 2"/>
          <p:cNvGraphicFramePr>
            <a:graphicFrameLocks noChangeAspect="1"/>
          </p:cNvGraphicFramePr>
          <p:nvPr/>
        </p:nvGraphicFramePr>
        <p:xfrm>
          <a:off x="4159386" y="951004"/>
          <a:ext cx="2787650" cy="1023937"/>
        </p:xfrm>
        <a:graphic>
          <a:graphicData uri="http://schemas.openxmlformats.org/presentationml/2006/ole">
            <p:oleObj spid="_x0000_s335980" name="Equation" r:id="rId3" imgW="1143000" imgH="419100" progId="Equation.DSMT4">
              <p:embed/>
            </p:oleObj>
          </a:graphicData>
        </a:graphic>
      </p:graphicFrame>
      <p:graphicFrame>
        <p:nvGraphicFramePr>
          <p:cNvPr id="697347" name="Object 3"/>
          <p:cNvGraphicFramePr>
            <a:graphicFrameLocks noChangeAspect="1"/>
          </p:cNvGraphicFramePr>
          <p:nvPr/>
        </p:nvGraphicFramePr>
        <p:xfrm>
          <a:off x="2935423" y="2535329"/>
          <a:ext cx="2209800" cy="695325"/>
        </p:xfrm>
        <a:graphic>
          <a:graphicData uri="http://schemas.openxmlformats.org/presentationml/2006/ole">
            <p:oleObj spid="_x0000_s335981" name="Equation" r:id="rId4" imgW="761669" imgH="241195" progId="">
              <p:embed/>
            </p:oleObj>
          </a:graphicData>
        </a:graphic>
      </p:graphicFrame>
      <p:sp>
        <p:nvSpPr>
          <p:cNvPr id="697349" name="Rectangle 5"/>
          <p:cNvSpPr>
            <a:spLocks noChangeArrowheads="1"/>
          </p:cNvSpPr>
          <p:nvPr/>
        </p:nvSpPr>
        <p:spPr bwMode="auto">
          <a:xfrm>
            <a:off x="990736" y="1238341"/>
            <a:ext cx="3048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kumimoji="1" lang="zh-CN" altLang="en-US" sz="2400" dirty="0">
                <a:latin typeface="微软雅黑" panose="020B0503020204020204" pitchFamily="34" charset="-122"/>
                <a:ea typeface="微软雅黑" panose="020B0503020204020204" pitchFamily="34" charset="-122"/>
              </a:rPr>
              <a:t>流速与该函数满足：</a:t>
            </a:r>
          </a:p>
        </p:txBody>
      </p:sp>
      <p:sp>
        <p:nvSpPr>
          <p:cNvPr id="697350" name="Rectangle 6"/>
          <p:cNvSpPr>
            <a:spLocks noChangeArrowheads="1"/>
          </p:cNvSpPr>
          <p:nvPr/>
        </p:nvSpPr>
        <p:spPr bwMode="auto">
          <a:xfrm>
            <a:off x="1135198" y="2606766"/>
            <a:ext cx="1828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kumimoji="1" lang="zh-CN" altLang="en-US" sz="2400" dirty="0">
                <a:latin typeface="微软雅黑" panose="020B0503020204020204" pitchFamily="34" charset="-122"/>
                <a:ea typeface="微软雅黑" panose="020B0503020204020204" pitchFamily="34" charset="-122"/>
              </a:rPr>
              <a:t>矢量形式：</a:t>
            </a:r>
            <a:endParaRPr kumimoji="1" lang="zh-CN" altLang="en-US" sz="2000" dirty="0">
              <a:latin typeface="微软雅黑" panose="020B0503020204020204" pitchFamily="34" charset="-122"/>
              <a:ea typeface="微软雅黑" panose="020B0503020204020204" pitchFamily="34" charset="-122"/>
            </a:endParaRPr>
          </a:p>
        </p:txBody>
      </p:sp>
      <p:sp>
        <p:nvSpPr>
          <p:cNvPr id="697352" name="Rectangle 8"/>
          <p:cNvSpPr>
            <a:spLocks noChangeArrowheads="1"/>
          </p:cNvSpPr>
          <p:nvPr/>
        </p:nvSpPr>
        <p:spPr bwMode="auto">
          <a:xfrm>
            <a:off x="3662453" y="4336597"/>
            <a:ext cx="43211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kumimoji="1" lang="zh-CN" altLang="en-US" sz="2400" dirty="0">
                <a:latin typeface="微软雅黑" panose="020B0503020204020204" pitchFamily="34" charset="-122"/>
                <a:ea typeface="微软雅黑" panose="020B0503020204020204" pitchFamily="34" charset="-122"/>
              </a:rPr>
              <a:t>该函数称为速度</a:t>
            </a:r>
            <a:r>
              <a:rPr kumimoji="1" lang="zh-CN" altLang="en-US" sz="2400" b="1" dirty="0">
                <a:solidFill>
                  <a:srgbClr val="C00000"/>
                </a:solidFill>
                <a:latin typeface="微软雅黑" panose="020B0503020204020204" pitchFamily="34" charset="-122"/>
                <a:ea typeface="微软雅黑" panose="020B0503020204020204" pitchFamily="34" charset="-122"/>
              </a:rPr>
              <a:t>流函数</a:t>
            </a:r>
            <a:r>
              <a:rPr kumimoji="1" lang="zh-CN" altLang="en-US" sz="2400" dirty="0">
                <a:latin typeface="微软雅黑" panose="020B0503020204020204" pitchFamily="34" charset="-122"/>
                <a:ea typeface="微软雅黑" panose="020B0503020204020204" pitchFamily="34" charset="-122"/>
              </a:rPr>
              <a:t>。</a:t>
            </a:r>
          </a:p>
        </p:txBody>
      </p:sp>
      <p:graphicFrame>
        <p:nvGraphicFramePr>
          <p:cNvPr id="8" name="Object 9"/>
          <p:cNvGraphicFramePr>
            <a:graphicFrameLocks noChangeAspect="1"/>
          </p:cNvGraphicFramePr>
          <p:nvPr/>
        </p:nvGraphicFramePr>
        <p:xfrm>
          <a:off x="2287723" y="4300878"/>
          <a:ext cx="1295400" cy="528638"/>
        </p:xfrm>
        <a:graphic>
          <a:graphicData uri="http://schemas.openxmlformats.org/presentationml/2006/ole">
            <p:oleObj spid="_x0000_s335982" name="Equation" r:id="rId5" imgW="622030" imgH="25389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2"/>
          </p:nvPr>
        </p:nvSpPr>
        <p:spPr/>
        <p:txBody>
          <a:bodyPr/>
          <a:lstStyle/>
          <a:p>
            <a:fld id="{2A36DFDD-229A-4C14-80BB-F90FF1302B91}" type="slidenum">
              <a:rPr lang="en-US" altLang="zh-CN"/>
              <a:pPr/>
              <a:t>16</a:t>
            </a:fld>
            <a:endParaRPr lang="en-US" altLang="zh-CN"/>
          </a:p>
        </p:txBody>
      </p:sp>
      <p:pic>
        <p:nvPicPr>
          <p:cNvPr id="70451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6473" y="406400"/>
            <a:ext cx="8675687" cy="554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04515" name="Text Box 3"/>
          <p:cNvSpPr txBox="1">
            <a:spLocks noChangeArrowheads="1"/>
          </p:cNvSpPr>
          <p:nvPr/>
        </p:nvSpPr>
        <p:spPr bwMode="auto">
          <a:xfrm>
            <a:off x="1546633" y="5949950"/>
            <a:ext cx="640873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dirty="0">
                <a:ea typeface="微软雅黑" panose="020B0503020204020204" pitchFamily="34" charset="-122"/>
              </a:rPr>
              <a:t>等流函数线与对应的无辐散风场（旋转风场）</a:t>
            </a: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a:spLocks noGrp="1"/>
          </p:cNvSpPr>
          <p:nvPr>
            <p:ph type="sldNum" sz="quarter" idx="12"/>
          </p:nvPr>
        </p:nvSpPr>
        <p:spPr/>
        <p:txBody>
          <a:bodyPr/>
          <a:lstStyle/>
          <a:p>
            <a:fld id="{466C761F-6F21-4725-A760-1FA7B6506645}" type="slidenum">
              <a:rPr lang="en-US" altLang="zh-CN"/>
              <a:pPr/>
              <a:t>17</a:t>
            </a:fld>
            <a:endParaRPr lang="en-US" altLang="zh-CN"/>
          </a:p>
        </p:txBody>
      </p:sp>
      <p:sp>
        <p:nvSpPr>
          <p:cNvPr id="700418" name="Rectangle 2"/>
          <p:cNvSpPr>
            <a:spLocks noChangeArrowheads="1"/>
          </p:cNvSpPr>
          <p:nvPr/>
        </p:nvSpPr>
        <p:spPr bwMode="auto">
          <a:xfrm>
            <a:off x="694690" y="4292376"/>
            <a:ext cx="8077200" cy="14229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lnSpc>
                <a:spcPct val="150000"/>
              </a:lnSpc>
            </a:pPr>
            <a:r>
              <a:rPr kumimoji="1" lang="zh-CN" altLang="en-US" sz="2000" dirty="0">
                <a:latin typeface="微软雅黑" panose="020B0503020204020204" pitchFamily="34" charset="-122"/>
                <a:ea typeface="微软雅黑" panose="020B0503020204020204" pitchFamily="34" charset="-122"/>
              </a:rPr>
              <a:t>同样，求解流函数的方法为：</a:t>
            </a:r>
          </a:p>
          <a:p>
            <a:pPr eaLnBrk="0" hangingPunct="0">
              <a:lnSpc>
                <a:spcPct val="150000"/>
              </a:lnSpc>
            </a:pPr>
            <a:r>
              <a:rPr kumimoji="1" lang="zh-CN" altLang="en-US" sz="2000" dirty="0">
                <a:latin typeface="微软雅黑" panose="020B0503020204020204" pitchFamily="34" charset="-122"/>
                <a:ea typeface="微软雅黑" panose="020B0503020204020204" pitchFamily="34" charset="-122"/>
              </a:rPr>
              <a:t>  （</a:t>
            </a:r>
            <a:r>
              <a:rPr kumimoji="1" lang="en-US" altLang="zh-CN" sz="2000" dirty="0">
                <a:latin typeface="微软雅黑" panose="020B0503020204020204" pitchFamily="34" charset="-122"/>
                <a:ea typeface="微软雅黑" panose="020B0503020204020204" pitchFamily="34" charset="-122"/>
              </a:rPr>
              <a:t>1</a:t>
            </a:r>
            <a:r>
              <a:rPr kumimoji="1" lang="zh-CN" altLang="en-US" sz="2000" dirty="0">
                <a:latin typeface="微软雅黑" panose="020B0503020204020204" pitchFamily="34" charset="-122"/>
                <a:ea typeface="微软雅黑" panose="020B0503020204020204" pitchFamily="34" charset="-122"/>
              </a:rPr>
              <a:t>）已知涡度，直接求解泊松（</a:t>
            </a:r>
            <a:r>
              <a:rPr kumimoji="1" lang="en-US" altLang="zh-CN" sz="2000" dirty="0">
                <a:latin typeface="微软雅黑" panose="020B0503020204020204" pitchFamily="34" charset="-122"/>
                <a:ea typeface="微软雅黑" panose="020B0503020204020204" pitchFamily="34" charset="-122"/>
              </a:rPr>
              <a:t>Poisson</a:t>
            </a:r>
            <a:r>
              <a:rPr kumimoji="1" lang="zh-CN" altLang="en-US" sz="2000" dirty="0">
                <a:latin typeface="微软雅黑" panose="020B0503020204020204" pitchFamily="34" charset="-122"/>
                <a:ea typeface="微软雅黑" panose="020B0503020204020204" pitchFamily="34" charset="-122"/>
              </a:rPr>
              <a:t>）方程；</a:t>
            </a:r>
          </a:p>
          <a:p>
            <a:pPr eaLnBrk="0" hangingPunct="0">
              <a:lnSpc>
                <a:spcPct val="150000"/>
              </a:lnSpc>
            </a:pPr>
            <a:r>
              <a:rPr kumimoji="1" lang="zh-CN" altLang="en-US" sz="2000" dirty="0">
                <a:latin typeface="微软雅黑" panose="020B0503020204020204" pitchFamily="34" charset="-122"/>
                <a:ea typeface="微软雅黑" panose="020B0503020204020204" pitchFamily="34" charset="-122"/>
              </a:rPr>
              <a:t>  （</a:t>
            </a:r>
            <a:r>
              <a:rPr kumimoji="1" lang="en-US" altLang="zh-CN" sz="2000" dirty="0">
                <a:latin typeface="微软雅黑" panose="020B0503020204020204" pitchFamily="34" charset="-122"/>
                <a:ea typeface="微软雅黑" panose="020B0503020204020204" pitchFamily="34" charset="-122"/>
              </a:rPr>
              <a:t>2</a:t>
            </a:r>
            <a:r>
              <a:rPr kumimoji="1" lang="zh-CN" altLang="en-US" sz="2000" dirty="0">
                <a:latin typeface="微软雅黑" panose="020B0503020204020204" pitchFamily="34" charset="-122"/>
                <a:ea typeface="微软雅黑" panose="020B0503020204020204" pitchFamily="34" charset="-122"/>
              </a:rPr>
              <a:t>）已知速度场，先求出涡度，然后求解泊松方程。</a:t>
            </a:r>
          </a:p>
        </p:txBody>
      </p:sp>
      <p:sp>
        <p:nvSpPr>
          <p:cNvPr id="700419" name="Rectangle 3"/>
          <p:cNvSpPr>
            <a:spLocks noChangeArrowheads="1"/>
          </p:cNvSpPr>
          <p:nvPr/>
        </p:nvSpPr>
        <p:spPr bwMode="auto">
          <a:xfrm>
            <a:off x="694690" y="669517"/>
            <a:ext cx="23177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kumimoji="1" lang="en-US" altLang="zh-CN" sz="2400" dirty="0">
                <a:solidFill>
                  <a:srgbClr val="FF0000"/>
                </a:solidFill>
                <a:latin typeface="微软雅黑" panose="020B0503020204020204" pitchFamily="34" charset="-122"/>
                <a:ea typeface="微软雅黑" panose="020B0503020204020204" pitchFamily="34" charset="-122"/>
              </a:rPr>
              <a:t>②</a:t>
            </a:r>
            <a:r>
              <a:rPr kumimoji="1" lang="zh-CN" altLang="en-US" sz="2400" dirty="0">
                <a:latin typeface="Calibri" panose="020F0502020204030204" pitchFamily="34" charset="0"/>
                <a:ea typeface="微软雅黑" panose="020B0503020204020204" pitchFamily="34" charset="-122"/>
              </a:rPr>
              <a:t>表征流体涡度</a:t>
            </a:r>
          </a:p>
        </p:txBody>
      </p:sp>
      <p:grpSp>
        <p:nvGrpSpPr>
          <p:cNvPr id="700420" name="Group 4"/>
          <p:cNvGrpSpPr/>
          <p:nvPr/>
        </p:nvGrpSpPr>
        <p:grpSpPr bwMode="auto">
          <a:xfrm>
            <a:off x="839153" y="1377633"/>
            <a:ext cx="7626350" cy="2532064"/>
            <a:chOff x="576" y="1165"/>
            <a:chExt cx="4804" cy="1595"/>
          </a:xfrm>
        </p:grpSpPr>
        <p:sp>
          <p:nvSpPr>
            <p:cNvPr id="700421" name="Rectangle 5"/>
            <p:cNvSpPr>
              <a:spLocks noChangeArrowheads="1"/>
            </p:cNvSpPr>
            <p:nvPr/>
          </p:nvSpPr>
          <p:spPr bwMode="auto">
            <a:xfrm>
              <a:off x="576" y="1248"/>
              <a:ext cx="4804" cy="15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indent="457200" eaLnBrk="0" hangingPunct="0">
                <a:lnSpc>
                  <a:spcPct val="150000"/>
                </a:lnSpc>
              </a:pPr>
              <a:r>
                <a:rPr kumimoji="1" lang="zh-CN" altLang="en-US" sz="2000" dirty="0" smtClean="0">
                  <a:latin typeface="Calibri" panose="020F0502020204030204" pitchFamily="34" charset="0"/>
                  <a:ea typeface="微软雅黑" panose="020B0503020204020204" pitchFamily="34" charset="-122"/>
                </a:rPr>
                <a:t>由</a:t>
              </a:r>
              <a:r>
                <a:rPr kumimoji="1" lang="zh-CN" altLang="en-US" sz="2000" dirty="0">
                  <a:latin typeface="Calibri" panose="020F0502020204030204" pitchFamily="34" charset="0"/>
                  <a:ea typeface="微软雅黑" panose="020B0503020204020204" pitchFamily="34" charset="-122"/>
                </a:rPr>
                <a:t>涡度的</a:t>
              </a:r>
              <a:r>
                <a:rPr kumimoji="1" lang="zh-CN" altLang="en-US" sz="2000" dirty="0" smtClean="0">
                  <a:latin typeface="Calibri" panose="020F0502020204030204" pitchFamily="34" charset="0"/>
                  <a:ea typeface="微软雅黑" panose="020B0503020204020204" pitchFamily="34" charset="-122"/>
                </a:rPr>
                <a:t>定义                               ，可</a:t>
              </a:r>
              <a:r>
                <a:rPr kumimoji="1" lang="zh-CN" altLang="en-US" sz="2000" dirty="0">
                  <a:latin typeface="Calibri" panose="020F0502020204030204" pitchFamily="34" charset="0"/>
                  <a:ea typeface="微软雅黑" panose="020B0503020204020204" pitchFamily="34" charset="-122"/>
                </a:rPr>
                <a:t>得到用流函数来</a:t>
              </a:r>
              <a:r>
                <a:rPr kumimoji="1" lang="zh-CN" altLang="en-US" sz="2000" dirty="0" smtClean="0">
                  <a:latin typeface="Calibri" panose="020F0502020204030204" pitchFamily="34" charset="0"/>
                  <a:ea typeface="微软雅黑" panose="020B0503020204020204" pitchFamily="34" charset="-122"/>
                </a:rPr>
                <a:t>表示</a:t>
              </a:r>
              <a:r>
                <a:rPr kumimoji="1" lang="zh-CN" altLang="en-US" sz="2000" dirty="0">
                  <a:latin typeface="Calibri" panose="020F0502020204030204" pitchFamily="34" charset="0"/>
                  <a:ea typeface="微软雅黑" panose="020B0503020204020204" pitchFamily="34" charset="-122"/>
                </a:rPr>
                <a:t>的涡度表达式：				</a:t>
              </a:r>
            </a:p>
            <a:p>
              <a:pPr indent="457200" eaLnBrk="0" hangingPunct="0">
                <a:lnSpc>
                  <a:spcPct val="150000"/>
                </a:lnSpc>
              </a:pPr>
              <a:endParaRPr kumimoji="1" lang="zh-CN" altLang="en-US" sz="2000" dirty="0">
                <a:latin typeface="Calibri" panose="020F0502020204030204" pitchFamily="34" charset="0"/>
                <a:ea typeface="微软雅黑" panose="020B0503020204020204" pitchFamily="34" charset="-122"/>
              </a:endParaRPr>
            </a:p>
            <a:p>
              <a:pPr indent="457200" eaLnBrk="0" hangingPunct="0">
                <a:lnSpc>
                  <a:spcPct val="150000"/>
                </a:lnSpc>
              </a:pPr>
              <a:endParaRPr kumimoji="1" lang="zh-CN" altLang="en-US" sz="2000" dirty="0">
                <a:latin typeface="Calibri" panose="020F0502020204030204" pitchFamily="34" charset="0"/>
                <a:ea typeface="微软雅黑" panose="020B0503020204020204" pitchFamily="34" charset="-122"/>
              </a:endParaRPr>
            </a:p>
            <a:p>
              <a:pPr indent="457200" eaLnBrk="0" hangingPunct="0">
                <a:lnSpc>
                  <a:spcPct val="150000"/>
                </a:lnSpc>
              </a:pPr>
              <a:r>
                <a:rPr kumimoji="1" lang="zh-CN" altLang="en-US" sz="2000" dirty="0">
                  <a:latin typeface="Calibri" panose="020F0502020204030204" pitchFamily="34" charset="0"/>
                  <a:ea typeface="微软雅黑" panose="020B0503020204020204" pitchFamily="34" charset="-122"/>
                </a:rPr>
                <a:t>可见，对流函数取拉普拉斯运算即可得到流体的涡度。</a:t>
              </a:r>
            </a:p>
          </p:txBody>
        </p:sp>
        <p:graphicFrame>
          <p:nvGraphicFramePr>
            <p:cNvPr id="700422" name="Object 6"/>
            <p:cNvGraphicFramePr>
              <a:graphicFrameLocks noChangeAspect="1"/>
            </p:cNvGraphicFramePr>
            <p:nvPr/>
          </p:nvGraphicFramePr>
          <p:xfrm>
            <a:off x="1945" y="1165"/>
            <a:ext cx="1092" cy="502"/>
          </p:xfrm>
          <a:graphic>
            <a:graphicData uri="http://schemas.openxmlformats.org/presentationml/2006/ole">
              <p:oleObj spid="_x0000_s247604" name="Equation" r:id="rId3" imgW="23774400" imgH="10972800" progId="Equation.DSMT4">
                <p:embed/>
              </p:oleObj>
            </a:graphicData>
          </a:graphic>
        </p:graphicFrame>
        <p:graphicFrame>
          <p:nvGraphicFramePr>
            <p:cNvPr id="700423" name="Object 7"/>
            <p:cNvGraphicFramePr>
              <a:graphicFrameLocks noChangeAspect="1"/>
            </p:cNvGraphicFramePr>
            <p:nvPr/>
          </p:nvGraphicFramePr>
          <p:xfrm>
            <a:off x="2121" y="1809"/>
            <a:ext cx="1280" cy="558"/>
          </p:xfrm>
          <a:graphic>
            <a:graphicData uri="http://schemas.openxmlformats.org/presentationml/2006/ole">
              <p:oleObj spid="_x0000_s247605" name="Equation" r:id="rId4" imgW="24384000" imgH="10668000" progId="Equation.DSMT4">
                <p:embed/>
              </p:oleObj>
            </a:graphicData>
          </a:graphic>
        </p:graphicFrame>
      </p:gr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fld id="{5E6F4DD9-AA49-4FA4-A29A-5FB7070426DA}" type="slidenum">
              <a:rPr lang="en-US" altLang="zh-CN"/>
              <a:pPr/>
              <a:t>18</a:t>
            </a:fld>
            <a:endParaRPr lang="en-US" altLang="zh-CN"/>
          </a:p>
        </p:txBody>
      </p:sp>
      <p:sp>
        <p:nvSpPr>
          <p:cNvPr id="712706" name="Rectangle 2"/>
          <p:cNvSpPr>
            <a:spLocks noChangeArrowheads="1"/>
          </p:cNvSpPr>
          <p:nvPr/>
        </p:nvSpPr>
        <p:spPr bwMode="auto">
          <a:xfrm>
            <a:off x="2222862" y="726573"/>
            <a:ext cx="5196841" cy="24006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nSpc>
                <a:spcPct val="150000"/>
              </a:lnSpc>
            </a:pPr>
            <a:r>
              <a:rPr kumimoji="1" lang="zh-CN" altLang="en-US" sz="2000" dirty="0" smtClean="0">
                <a:latin typeface="微软雅黑" panose="020B0503020204020204" pitchFamily="34" charset="-122"/>
                <a:ea typeface="微软雅黑" panose="020B0503020204020204" pitchFamily="34" charset="-122"/>
              </a:rPr>
              <a:t>例</a:t>
            </a:r>
            <a:r>
              <a:rPr kumimoji="1" lang="zh-CN" altLang="en-US" sz="2000" dirty="0">
                <a:latin typeface="微软雅黑" panose="020B0503020204020204" pitchFamily="34" charset="-122"/>
                <a:ea typeface="微软雅黑" panose="020B0503020204020204" pitchFamily="34" charset="-122"/>
              </a:rPr>
              <a:t>：已知二维流速场为：</a:t>
            </a:r>
          </a:p>
          <a:p>
            <a:pPr>
              <a:lnSpc>
                <a:spcPct val="150000"/>
              </a:lnSpc>
            </a:pPr>
            <a:endParaRPr kumimoji="1" lang="zh-CN" altLang="en-US" sz="2000" dirty="0">
              <a:latin typeface="微软雅黑" panose="020B0503020204020204" pitchFamily="34" charset="-122"/>
              <a:ea typeface="微软雅黑" panose="020B0503020204020204" pitchFamily="34" charset="-122"/>
            </a:endParaRPr>
          </a:p>
          <a:p>
            <a:pPr>
              <a:lnSpc>
                <a:spcPct val="150000"/>
              </a:lnSpc>
            </a:pPr>
            <a:endParaRPr kumimoji="1" lang="zh-CN" altLang="en-US" sz="2000" dirty="0">
              <a:latin typeface="微软雅黑" panose="020B0503020204020204" pitchFamily="34" charset="-122"/>
              <a:ea typeface="微软雅黑" panose="020B0503020204020204" pitchFamily="34" charset="-122"/>
            </a:endParaRPr>
          </a:p>
          <a:p>
            <a:pPr>
              <a:lnSpc>
                <a:spcPct val="150000"/>
              </a:lnSpc>
            </a:pPr>
            <a:endParaRPr kumimoji="1" lang="zh-CN" altLang="en-US" sz="2000" dirty="0">
              <a:latin typeface="微软雅黑" panose="020B0503020204020204" pitchFamily="34" charset="-122"/>
              <a:ea typeface="微软雅黑" panose="020B0503020204020204" pitchFamily="34" charset="-122"/>
            </a:endParaRPr>
          </a:p>
          <a:p>
            <a:pPr>
              <a:lnSpc>
                <a:spcPct val="150000"/>
              </a:lnSpc>
            </a:pPr>
            <a:r>
              <a:rPr kumimoji="1" lang="zh-CN" altLang="en-US" sz="2000" dirty="0">
                <a:latin typeface="微软雅黑" panose="020B0503020204020204" pitchFamily="34" charset="-122"/>
                <a:ea typeface="微软雅黑" panose="020B0503020204020204" pitchFamily="34" charset="-122"/>
              </a:rPr>
              <a:t>分别求势函数和流函数存在的条件。 </a:t>
            </a:r>
          </a:p>
        </p:txBody>
      </p:sp>
      <p:graphicFrame>
        <p:nvGraphicFramePr>
          <p:cNvPr id="712708" name="Object 4"/>
          <p:cNvGraphicFramePr>
            <a:graphicFrameLocks noChangeAspect="1"/>
          </p:cNvGraphicFramePr>
          <p:nvPr/>
        </p:nvGraphicFramePr>
        <p:xfrm>
          <a:off x="3385003" y="1419496"/>
          <a:ext cx="1700213" cy="960438"/>
        </p:xfrm>
        <a:graphic>
          <a:graphicData uri="http://schemas.openxmlformats.org/presentationml/2006/ole">
            <p:oleObj spid="_x0000_s338005" name="Equation" r:id="rId3" imgW="800100" imgH="457200" progId="">
              <p:embed/>
            </p:oleObj>
          </a:graphicData>
        </a:graphic>
      </p:graphicFrame>
      <p:graphicFrame>
        <p:nvGraphicFramePr>
          <p:cNvPr id="5" name="Object 5"/>
          <p:cNvGraphicFramePr>
            <a:graphicFrameLocks noChangeAspect="1"/>
          </p:cNvGraphicFramePr>
          <p:nvPr/>
        </p:nvGraphicFramePr>
        <p:xfrm>
          <a:off x="3964935" y="4556760"/>
          <a:ext cx="1380264" cy="558178"/>
        </p:xfrm>
        <a:graphic>
          <a:graphicData uri="http://schemas.openxmlformats.org/presentationml/2006/ole">
            <p:oleObj spid="_x0000_s338006" name="Equation" r:id="rId4" imgW="532937" imgH="215713" progId="Equation.DSMT4">
              <p:embed/>
            </p:oleObj>
          </a:graphicData>
        </a:graphic>
      </p:graphicFrame>
      <p:graphicFrame>
        <p:nvGraphicFramePr>
          <p:cNvPr id="7" name="Object 14"/>
          <p:cNvGraphicFramePr>
            <a:graphicFrameLocks noChangeAspect="1"/>
          </p:cNvGraphicFramePr>
          <p:nvPr/>
        </p:nvGraphicFramePr>
        <p:xfrm>
          <a:off x="3868095" y="3912325"/>
          <a:ext cx="1573945" cy="552511"/>
        </p:xfrm>
        <a:graphic>
          <a:graphicData uri="http://schemas.openxmlformats.org/presentationml/2006/ole">
            <p:oleObj spid="_x0000_s338007" name="Equation" r:id="rId5" imgW="14325600" imgH="51816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二维流</a:t>
            </a:r>
            <a:r>
              <a:rPr lang="zh-CN" altLang="en-US" dirty="0" smtClean="0"/>
              <a:t>动</a:t>
            </a:r>
            <a:endParaRPr lang="zh-CN" altLang="en-US" dirty="0"/>
          </a:p>
        </p:txBody>
      </p:sp>
      <p:sp>
        <p:nvSpPr>
          <p:cNvPr id="7" name="灯片编号占位符 5"/>
          <p:cNvSpPr>
            <a:spLocks noGrp="1"/>
          </p:cNvSpPr>
          <p:nvPr>
            <p:ph type="sldNum" sz="quarter" idx="4"/>
          </p:nvPr>
        </p:nvSpPr>
        <p:spPr/>
        <p:txBody>
          <a:bodyPr/>
          <a:lstStyle/>
          <a:p>
            <a:fld id="{3BA80720-2D79-4811-A514-258EBFA6B55B}" type="slidenum">
              <a:rPr lang="en-US" altLang="zh-CN"/>
              <a:pPr/>
              <a:t>19</a:t>
            </a:fld>
            <a:endParaRPr lang="en-US" altLang="zh-CN"/>
          </a:p>
        </p:txBody>
      </p:sp>
      <p:sp>
        <p:nvSpPr>
          <p:cNvPr id="690179" name="Rectangle 3"/>
          <p:cNvSpPr>
            <a:spLocks noChangeArrowheads="1"/>
          </p:cNvSpPr>
          <p:nvPr/>
        </p:nvSpPr>
        <p:spPr bwMode="auto">
          <a:xfrm>
            <a:off x="395288" y="4581525"/>
            <a:ext cx="8112986" cy="1477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indent="457200">
              <a:lnSpc>
                <a:spcPct val="150000"/>
              </a:lnSpc>
            </a:pPr>
            <a:r>
              <a:rPr kumimoji="1" lang="zh-CN" altLang="en-US" sz="2000" dirty="0">
                <a:ea typeface="微软雅黑" panose="020B0503020204020204" pitchFamily="34" charset="-122"/>
              </a:rPr>
              <a:t>一般二维流动，既不满足无旋条件，也不满足无辐散条件</a:t>
            </a:r>
            <a:r>
              <a:rPr kumimoji="1" lang="zh-CN" altLang="en-US" sz="2000" dirty="0" smtClean="0">
                <a:ea typeface="微软雅黑" panose="020B0503020204020204" pitchFamily="34" charset="-122"/>
              </a:rPr>
              <a:t>，流动</a:t>
            </a:r>
            <a:r>
              <a:rPr kumimoji="1" lang="zh-CN" altLang="en-US" sz="2000" dirty="0">
                <a:ea typeface="微软雅黑" panose="020B0503020204020204" pitchFamily="34" charset="-122"/>
              </a:rPr>
              <a:t>是有旋有辐散的。</a:t>
            </a:r>
          </a:p>
          <a:p>
            <a:pPr indent="457200">
              <a:lnSpc>
                <a:spcPct val="150000"/>
              </a:lnSpc>
            </a:pPr>
            <a:r>
              <a:rPr kumimoji="1" lang="zh-CN" altLang="en-US" sz="2000" dirty="0">
                <a:solidFill>
                  <a:srgbClr val="FF3300"/>
                </a:solidFill>
                <a:ea typeface="微软雅黑" panose="020B0503020204020204" pitchFamily="34" charset="-122"/>
              </a:rPr>
              <a:t>问：是否存在速度势函数和流函数？</a:t>
            </a:r>
          </a:p>
        </p:txBody>
      </p:sp>
      <p:pic>
        <p:nvPicPr>
          <p:cNvPr id="690180"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63713" y="1125538"/>
            <a:ext cx="5329237" cy="365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p:cNvSpPr>
            <a:spLocks noGrp="1"/>
          </p:cNvSpPr>
          <p:nvPr>
            <p:ph type="sldNum" sz="quarter" idx="12"/>
          </p:nvPr>
        </p:nvSpPr>
        <p:spPr/>
        <p:txBody>
          <a:bodyPr/>
          <a:lstStyle/>
          <a:p>
            <a:fld id="{CEA6B739-C628-4F07-8FE6-A8319ED0DD50}" type="slidenum">
              <a:rPr lang="en-US" altLang="zh-CN"/>
              <a:pPr/>
              <a:t>2</a:t>
            </a:fld>
            <a:endParaRPr lang="en-US" altLang="zh-CN"/>
          </a:p>
        </p:txBody>
      </p:sp>
      <p:sp>
        <p:nvSpPr>
          <p:cNvPr id="420867" name="Rectangle 3"/>
          <p:cNvSpPr>
            <a:spLocks noChangeArrowheads="1"/>
          </p:cNvSpPr>
          <p:nvPr/>
        </p:nvSpPr>
        <p:spPr bwMode="auto">
          <a:xfrm>
            <a:off x="759619" y="969905"/>
            <a:ext cx="3733800" cy="46546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indent="457200" algn="just" eaLnBrk="0" hangingPunct="0">
              <a:lnSpc>
                <a:spcPct val="150000"/>
              </a:lnSpc>
            </a:pPr>
            <a:r>
              <a:rPr kumimoji="1" lang="zh-CN" altLang="en-US" sz="2000" dirty="0">
                <a:latin typeface="微软雅黑" panose="020B0503020204020204" pitchFamily="34" charset="-122"/>
                <a:ea typeface="微软雅黑" panose="020B0503020204020204" pitchFamily="34" charset="-122"/>
              </a:rPr>
              <a:t>流体的</a:t>
            </a:r>
            <a:r>
              <a:rPr kumimoji="1" lang="zh-CN" altLang="en-US" sz="2000" dirty="0">
                <a:solidFill>
                  <a:srgbClr val="FF0000"/>
                </a:solidFill>
                <a:latin typeface="微软雅黑" panose="020B0503020204020204" pitchFamily="34" charset="-122"/>
                <a:ea typeface="微软雅黑" panose="020B0503020204020204" pitchFamily="34" charset="-122"/>
              </a:rPr>
              <a:t>涡旋运动</a:t>
            </a:r>
            <a:r>
              <a:rPr kumimoji="1" lang="zh-CN" altLang="en-US" sz="2000" dirty="0">
                <a:latin typeface="微软雅黑" panose="020B0503020204020204" pitchFamily="34" charset="-122"/>
                <a:ea typeface="微软雅黑" panose="020B0503020204020204" pitchFamily="34" charset="-122"/>
              </a:rPr>
              <a:t>大量存在于自然界中，如大气中的</a:t>
            </a:r>
            <a:r>
              <a:rPr kumimoji="1" lang="zh-CN" altLang="en-US" sz="2000" dirty="0">
                <a:solidFill>
                  <a:srgbClr val="FF0000"/>
                </a:solidFill>
                <a:latin typeface="微软雅黑" panose="020B0503020204020204" pitchFamily="34" charset="-122"/>
                <a:ea typeface="微软雅黑" panose="020B0503020204020204" pitchFamily="34" charset="-122"/>
              </a:rPr>
              <a:t>气旋、反气旋、龙卷、台风</a:t>
            </a:r>
            <a:r>
              <a:rPr kumimoji="1" lang="zh-CN" altLang="en-US" sz="2000" dirty="0">
                <a:latin typeface="微软雅黑" panose="020B0503020204020204" pitchFamily="34" charset="-122"/>
                <a:ea typeface="微软雅黑" panose="020B0503020204020204" pitchFamily="34" charset="-122"/>
              </a:rPr>
              <a:t>等，大气中的涡旋运动对天气系统的形成和发展有密切的关系</a:t>
            </a:r>
            <a:r>
              <a:rPr kumimoji="1" lang="zh-CN" altLang="en-US" sz="2000" dirty="0" smtClean="0">
                <a:latin typeface="微软雅黑" panose="020B0503020204020204" pitchFamily="34" charset="-122"/>
                <a:ea typeface="微软雅黑" panose="020B0503020204020204" pitchFamily="34" charset="-122"/>
              </a:rPr>
              <a:t>。</a:t>
            </a:r>
            <a:endParaRPr kumimoji="1" lang="en-US" altLang="zh-CN" sz="2000" dirty="0" smtClean="0">
              <a:latin typeface="微软雅黑" panose="020B0503020204020204" pitchFamily="34" charset="-122"/>
              <a:ea typeface="微软雅黑" panose="020B0503020204020204" pitchFamily="34" charset="-122"/>
            </a:endParaRPr>
          </a:p>
          <a:p>
            <a:pPr indent="457200" algn="just">
              <a:lnSpc>
                <a:spcPct val="150000"/>
              </a:lnSpc>
            </a:pPr>
            <a:r>
              <a:rPr kumimoji="1" lang="zh-CN" altLang="en-US" sz="2000" dirty="0">
                <a:latin typeface="微软雅黑" panose="020B0503020204020204" pitchFamily="34" charset="-122"/>
                <a:ea typeface="微软雅黑" panose="020B0503020204020204" pitchFamily="34" charset="-122"/>
              </a:rPr>
              <a:t>因此，针对流体的涡旋</a:t>
            </a:r>
            <a:r>
              <a:rPr kumimoji="1" lang="zh-CN" altLang="en-US" sz="2000" dirty="0" smtClean="0">
                <a:latin typeface="微软雅黑" panose="020B0503020204020204" pitchFamily="34" charset="-122"/>
                <a:ea typeface="微软雅黑" panose="020B0503020204020204" pitchFamily="34" charset="-122"/>
              </a:rPr>
              <a:t>运动进行</a:t>
            </a:r>
            <a:r>
              <a:rPr kumimoji="1" lang="zh-CN" altLang="en-US" sz="2000" dirty="0">
                <a:latin typeface="微软雅黑" panose="020B0503020204020204" pitchFamily="34" charset="-122"/>
                <a:ea typeface="微软雅黑" panose="020B0503020204020204" pitchFamily="34" charset="-122"/>
              </a:rPr>
              <a:t>分析，介绍涡旋运动</a:t>
            </a:r>
            <a:r>
              <a:rPr kumimoji="1" lang="zh-CN" altLang="en-US" sz="2000" dirty="0" smtClean="0">
                <a:latin typeface="微软雅黑" panose="020B0503020204020204" pitchFamily="34" charset="-122"/>
                <a:ea typeface="微软雅黑" panose="020B0503020204020204" pitchFamily="34" charset="-122"/>
              </a:rPr>
              <a:t>的描述</a:t>
            </a:r>
            <a:r>
              <a:rPr kumimoji="1" lang="zh-CN" altLang="en-US" sz="2000" dirty="0">
                <a:latin typeface="微软雅黑" panose="020B0503020204020204" pitchFamily="34" charset="-122"/>
                <a:ea typeface="微软雅黑" panose="020B0503020204020204" pitchFamily="34" charset="-122"/>
              </a:rPr>
              <a:t>方法、</a:t>
            </a:r>
            <a:r>
              <a:rPr kumimoji="1" lang="zh-CN" altLang="en-US" sz="2000" dirty="0">
                <a:solidFill>
                  <a:srgbClr val="FF0000"/>
                </a:solidFill>
                <a:latin typeface="微软雅黑" panose="020B0503020204020204" pitchFamily="34" charset="-122"/>
                <a:ea typeface="微软雅黑" panose="020B0503020204020204" pitchFamily="34" charset="-122"/>
              </a:rPr>
              <a:t>认识涡旋运动</a:t>
            </a:r>
            <a:r>
              <a:rPr kumimoji="1" lang="zh-CN" altLang="en-US" sz="2000" dirty="0" smtClean="0">
                <a:solidFill>
                  <a:srgbClr val="FF0000"/>
                </a:solidFill>
                <a:latin typeface="微软雅黑" panose="020B0503020204020204" pitchFamily="34" charset="-122"/>
                <a:ea typeface="微软雅黑" panose="020B0503020204020204" pitchFamily="34" charset="-122"/>
              </a:rPr>
              <a:t>的变化</a:t>
            </a:r>
            <a:r>
              <a:rPr kumimoji="1" lang="zh-CN" altLang="en-US" sz="2000" dirty="0">
                <a:solidFill>
                  <a:srgbClr val="FF0000"/>
                </a:solidFill>
                <a:latin typeface="微软雅黑" panose="020B0503020204020204" pitchFamily="34" charset="-122"/>
                <a:ea typeface="微软雅黑" panose="020B0503020204020204" pitchFamily="34" charset="-122"/>
              </a:rPr>
              <a:t>规律及其物理原因</a:t>
            </a:r>
            <a:r>
              <a:rPr kumimoji="1" lang="zh-CN" altLang="en-US" sz="2000" dirty="0" smtClean="0">
                <a:latin typeface="微软雅黑" panose="020B0503020204020204" pitchFamily="34" charset="-122"/>
                <a:ea typeface="微软雅黑" panose="020B0503020204020204" pitchFamily="34" charset="-122"/>
              </a:rPr>
              <a:t>是十分</a:t>
            </a:r>
            <a:r>
              <a:rPr kumimoji="1" lang="zh-CN" altLang="en-US" sz="2000" dirty="0">
                <a:latin typeface="微软雅黑" panose="020B0503020204020204" pitchFamily="34" charset="-122"/>
                <a:ea typeface="微软雅黑" panose="020B0503020204020204" pitchFamily="34" charset="-122"/>
              </a:rPr>
              <a:t>必要的</a:t>
            </a:r>
            <a:r>
              <a:rPr kumimoji="1" lang="zh-CN" altLang="en-US" sz="2000" dirty="0" smtClean="0">
                <a:latin typeface="微软雅黑" panose="020B0503020204020204" pitchFamily="34" charset="-122"/>
                <a:ea typeface="微软雅黑" panose="020B0503020204020204" pitchFamily="34" charset="-122"/>
              </a:rPr>
              <a:t>。</a:t>
            </a:r>
            <a:endParaRPr kumimoji="1" lang="zh-CN" altLang="en-US" sz="2000" dirty="0">
              <a:latin typeface="微软雅黑" panose="020B0503020204020204" pitchFamily="34" charset="-122"/>
              <a:ea typeface="微软雅黑" panose="020B0503020204020204" pitchFamily="34" charset="-122"/>
            </a:endParaRPr>
          </a:p>
        </p:txBody>
      </p:sp>
      <p:grpSp>
        <p:nvGrpSpPr>
          <p:cNvPr id="420868" name="Group 4"/>
          <p:cNvGrpSpPr/>
          <p:nvPr/>
        </p:nvGrpSpPr>
        <p:grpSpPr bwMode="auto">
          <a:xfrm>
            <a:off x="4891767" y="1088572"/>
            <a:ext cx="3810000" cy="4267200"/>
            <a:chOff x="3168" y="960"/>
            <a:chExt cx="2400" cy="2688"/>
          </a:xfrm>
        </p:grpSpPr>
        <p:pic>
          <p:nvPicPr>
            <p:cNvPr id="420869" name="Picture 5" descr="Visible_Fra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168" y="960"/>
              <a:ext cx="2352" cy="1344"/>
            </a:xfrm>
            <a:prstGeom prst="rect">
              <a:avLst/>
            </a:prstGeom>
            <a:noFill/>
            <a:ln w="34925">
              <a:solidFill>
                <a:srgbClr val="FF9900"/>
              </a:solidFill>
              <a:miter lim="800000"/>
              <a:headEnd/>
              <a:tailEnd/>
            </a:ln>
            <a:extLst>
              <a:ext uri="{909E8E84-426E-40DD-AFC4-6F175D3DCCD1}">
                <a14:hiddenFill xmlns:a14="http://schemas.microsoft.com/office/drawing/2010/main" xmlns="">
                  <a:solidFill>
                    <a:srgbClr val="FFFFFF"/>
                  </a:solidFill>
                </a14:hiddenFill>
              </a:ext>
            </a:extLst>
          </p:spPr>
        </p:pic>
        <p:pic>
          <p:nvPicPr>
            <p:cNvPr id="420870" name="Picture 6" descr="wnd01023_pic"/>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168" y="2448"/>
              <a:ext cx="2400" cy="1200"/>
            </a:xfrm>
            <a:prstGeom prst="rect">
              <a:avLst/>
            </a:prstGeom>
            <a:noFill/>
            <a:ln w="34925">
              <a:solidFill>
                <a:srgbClr val="FF9900"/>
              </a:solidFill>
              <a:miter lim="800000"/>
              <a:headEnd/>
              <a:tailEnd/>
            </a:ln>
            <a:extLst>
              <a:ext uri="{909E8E84-426E-40DD-AFC4-6F175D3DCCD1}">
                <a14:hiddenFill xmlns:a14="http://schemas.microsoft.com/office/drawing/2010/main" xmlns="">
                  <a:solidFill>
                    <a:srgbClr val="FFFFFF"/>
                  </a:solidFill>
                </a14:hiddenFill>
              </a:ext>
            </a:extLst>
          </p:spPr>
        </p:pic>
        <p:sp>
          <p:nvSpPr>
            <p:cNvPr id="420871" name="Rectangle 7"/>
            <p:cNvSpPr>
              <a:spLocks noChangeArrowheads="1"/>
            </p:cNvSpPr>
            <p:nvPr/>
          </p:nvSpPr>
          <p:spPr bwMode="auto">
            <a:xfrm>
              <a:off x="4896" y="1008"/>
              <a:ext cx="564" cy="327"/>
            </a:xfrm>
            <a:prstGeom prst="rect">
              <a:avLst/>
            </a:prstGeom>
            <a:noFill/>
            <a:ln>
              <a:noFill/>
            </a:ln>
            <a:effectLst/>
            <a:extLst>
              <a:ext uri="{909E8E84-426E-40DD-AFC4-6F175D3DCCD1}">
                <a14:hiddenFill xmlns:a14="http://schemas.microsoft.com/office/drawing/2010/main" xmlns="">
                  <a:solidFill>
                    <a:srgbClr val="FF9933"/>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kumimoji="1" lang="zh-CN" altLang="en-US" sz="2800" dirty="0">
                  <a:solidFill>
                    <a:srgbClr val="FF0000"/>
                  </a:solidFill>
                  <a:latin typeface="微软雅黑" panose="020B0503020204020204" pitchFamily="34" charset="-122"/>
                  <a:ea typeface="微软雅黑" panose="020B0503020204020204" pitchFamily="34" charset="-122"/>
                </a:rPr>
                <a:t>台风</a:t>
              </a:r>
            </a:p>
          </p:txBody>
        </p:sp>
        <p:sp>
          <p:nvSpPr>
            <p:cNvPr id="420872" name="Rectangle 8"/>
            <p:cNvSpPr>
              <a:spLocks noChangeArrowheads="1"/>
            </p:cNvSpPr>
            <p:nvPr/>
          </p:nvSpPr>
          <p:spPr bwMode="auto">
            <a:xfrm>
              <a:off x="4947" y="3216"/>
              <a:ext cx="564" cy="327"/>
            </a:xfrm>
            <a:prstGeom prst="rect">
              <a:avLst/>
            </a:prstGeom>
            <a:noFill/>
            <a:ln>
              <a:noFill/>
            </a:ln>
            <a:effectLst/>
            <a:extLst>
              <a:ext uri="{909E8E84-426E-40DD-AFC4-6F175D3DCCD1}">
                <a14:hiddenFill xmlns:a14="http://schemas.microsoft.com/office/drawing/2010/main" xmlns="">
                  <a:solidFill>
                    <a:srgbClr val="FF9933"/>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kumimoji="1" lang="zh-CN" altLang="en-US" sz="2800" dirty="0">
                  <a:solidFill>
                    <a:schemeClr val="bg1"/>
                  </a:solidFill>
                  <a:latin typeface="微软雅黑" panose="020B0503020204020204" pitchFamily="34" charset="-122"/>
                  <a:ea typeface="微软雅黑" panose="020B0503020204020204" pitchFamily="34" charset="-122"/>
                </a:rPr>
                <a:t>龙卷</a:t>
              </a:r>
            </a:p>
          </p:txBody>
        </p:sp>
      </p:gr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二维流动</a:t>
            </a:r>
          </a:p>
        </p:txBody>
      </p:sp>
      <p:sp>
        <p:nvSpPr>
          <p:cNvPr id="8" name="灯片编号占位符 5"/>
          <p:cNvSpPr>
            <a:spLocks noGrp="1"/>
          </p:cNvSpPr>
          <p:nvPr>
            <p:ph type="sldNum" sz="quarter" idx="4"/>
          </p:nvPr>
        </p:nvSpPr>
        <p:spPr/>
        <p:txBody>
          <a:bodyPr/>
          <a:lstStyle/>
          <a:p>
            <a:fld id="{F208BCFD-70BE-4A75-94D5-A3F88CDB7E54}" type="slidenum">
              <a:rPr lang="en-US" altLang="zh-CN"/>
              <a:pPr/>
              <a:t>20</a:t>
            </a:fld>
            <a:endParaRPr lang="en-US" altLang="zh-CN"/>
          </a:p>
        </p:txBody>
      </p:sp>
      <p:graphicFrame>
        <p:nvGraphicFramePr>
          <p:cNvPr id="709636" name="Object 4"/>
          <p:cNvGraphicFramePr>
            <a:graphicFrameLocks noChangeAspect="1"/>
          </p:cNvGraphicFramePr>
          <p:nvPr/>
        </p:nvGraphicFramePr>
        <p:xfrm>
          <a:off x="3065145" y="1469890"/>
          <a:ext cx="2463800" cy="898525"/>
        </p:xfrm>
        <a:graphic>
          <a:graphicData uri="http://schemas.openxmlformats.org/presentationml/2006/ole">
            <p:oleObj spid="_x0000_s249612" name="Equation" r:id="rId3" imgW="17373600" imgH="6400800" progId="Equation.DSMT4">
              <p:embed/>
            </p:oleObj>
          </a:graphicData>
        </a:graphic>
      </p:graphicFrame>
      <p:sp>
        <p:nvSpPr>
          <p:cNvPr id="709638" name="Rectangle 6"/>
          <p:cNvSpPr>
            <a:spLocks noChangeArrowheads="1"/>
          </p:cNvSpPr>
          <p:nvPr/>
        </p:nvSpPr>
        <p:spPr bwMode="auto">
          <a:xfrm>
            <a:off x="1814195" y="3087552"/>
            <a:ext cx="58308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r>
              <a:rPr lang="zh-CN" altLang="en-US" sz="2400" dirty="0">
                <a:latin typeface="微软雅黑" panose="020B0503020204020204" pitchFamily="34" charset="-122"/>
                <a:ea typeface="微软雅黑" panose="020B0503020204020204" pitchFamily="34" charset="-122"/>
                <a:cs typeface="Calibri" panose="020F0502020204030204" pitchFamily="34" charset="0"/>
              </a:rPr>
              <a:t>（</a:t>
            </a:r>
            <a:r>
              <a:rPr lang="en-US" altLang="zh-CN" sz="2400" dirty="0">
                <a:latin typeface="微软雅黑" panose="020B0503020204020204" pitchFamily="34" charset="-122"/>
                <a:ea typeface="微软雅黑" panose="020B0503020204020204" pitchFamily="34" charset="-122"/>
                <a:cs typeface="Calibri" panose="020F0502020204030204" pitchFamily="34" charset="0"/>
              </a:rPr>
              <a:t>1</a:t>
            </a:r>
            <a:r>
              <a:rPr lang="zh-CN" altLang="en-US" sz="2400" dirty="0">
                <a:latin typeface="微软雅黑" panose="020B0503020204020204" pitchFamily="34" charset="-122"/>
                <a:ea typeface="微软雅黑" panose="020B0503020204020204" pitchFamily="34" charset="-122"/>
                <a:cs typeface="Calibri" panose="020F0502020204030204" pitchFamily="34" charset="0"/>
              </a:rPr>
              <a:t>）无辐散的涡旋流（</a:t>
            </a:r>
            <a:r>
              <a:rPr lang="en-US" altLang="zh-CN" sz="2400" dirty="0">
                <a:latin typeface="微软雅黑" panose="020B0503020204020204" pitchFamily="34" charset="-122"/>
                <a:ea typeface="微软雅黑" panose="020B0503020204020204" pitchFamily="34" charset="-122"/>
                <a:cs typeface="Calibri" panose="020F0502020204030204" pitchFamily="34" charset="0"/>
              </a:rPr>
              <a:t>2</a:t>
            </a:r>
            <a:r>
              <a:rPr lang="zh-CN" altLang="en-US" sz="2400" dirty="0">
                <a:latin typeface="微软雅黑" panose="020B0503020204020204" pitchFamily="34" charset="-122"/>
                <a:ea typeface="微软雅黑" panose="020B0503020204020204" pitchFamily="34" charset="-122"/>
                <a:cs typeface="Calibri" panose="020F0502020204030204" pitchFamily="34" charset="0"/>
              </a:rPr>
              <a:t>）无旋的辐散流 </a:t>
            </a:r>
          </a:p>
        </p:txBody>
      </p:sp>
      <p:graphicFrame>
        <p:nvGraphicFramePr>
          <p:cNvPr id="3" name="对象 2"/>
          <p:cNvGraphicFramePr>
            <a:graphicFrameLocks/>
          </p:cNvGraphicFramePr>
          <p:nvPr/>
        </p:nvGraphicFramePr>
        <p:xfrm>
          <a:off x="3490996" y="3773309"/>
          <a:ext cx="1612098" cy="1390830"/>
        </p:xfrm>
        <a:graphic>
          <a:graphicData uri="http://schemas.openxmlformats.org/presentationml/2006/ole">
            <p:oleObj spid="_x0000_s249613" name="Equation" r:id="rId4" imgW="15544800" imgH="13411200" progId="Equation.DSMT4">
              <p:embed/>
            </p:oleObj>
          </a:graphicData>
        </a:graphic>
      </p:graphicFrame>
      <p:sp>
        <p:nvSpPr>
          <p:cNvPr id="4" name="矩形 3"/>
          <p:cNvSpPr/>
          <p:nvPr/>
        </p:nvSpPr>
        <p:spPr>
          <a:xfrm>
            <a:off x="3798247" y="2358651"/>
            <a:ext cx="192873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Calibri" panose="020F0502020204030204" pitchFamily="34" charset="0"/>
              </a:rPr>
              <a:t>（</a:t>
            </a:r>
            <a:r>
              <a:rPr lang="en-US" altLang="zh-CN" dirty="0">
                <a:latin typeface="微软雅黑" panose="020B0503020204020204" pitchFamily="34" charset="-122"/>
                <a:ea typeface="微软雅黑" panose="020B0503020204020204" pitchFamily="34" charset="-122"/>
                <a:cs typeface="Calibri" panose="020F0502020204030204" pitchFamily="34" charset="0"/>
              </a:rPr>
              <a:t>1</a:t>
            </a:r>
            <a:r>
              <a:rPr lang="zh-CN" altLang="en-US" dirty="0" smtClean="0">
                <a:latin typeface="微软雅黑" panose="020B0503020204020204" pitchFamily="34" charset="-122"/>
                <a:ea typeface="微软雅黑" panose="020B0503020204020204" pitchFamily="34" charset="-122"/>
                <a:cs typeface="Calibri" panose="020F0502020204030204" pitchFamily="34" charset="0"/>
              </a:rPr>
              <a:t>）       （</a:t>
            </a:r>
            <a:r>
              <a:rPr lang="en-US" altLang="zh-CN" dirty="0">
                <a:latin typeface="微软雅黑" panose="020B0503020204020204" pitchFamily="34" charset="-122"/>
                <a:ea typeface="微软雅黑" panose="020B0503020204020204" pitchFamily="34" charset="-122"/>
                <a:cs typeface="Calibri" panose="020F0502020204030204" pitchFamily="34" charset="0"/>
              </a:rPr>
              <a:t>2</a:t>
            </a:r>
            <a:r>
              <a:rPr lang="zh-CN" altLang="en-US" dirty="0">
                <a:latin typeface="微软雅黑" panose="020B0503020204020204" pitchFamily="34" charset="-122"/>
                <a:ea typeface="微软雅黑" panose="020B0503020204020204" pitchFamily="34" charset="-122"/>
                <a:cs typeface="Calibri" panose="020F0502020204030204" pitchFamily="34" charset="0"/>
              </a:rPr>
              <a:t>）</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p:cNvSpPr>
            <a:spLocks noGrp="1"/>
          </p:cNvSpPr>
          <p:nvPr>
            <p:ph type="sldNum" sz="quarter" idx="12"/>
          </p:nvPr>
        </p:nvSpPr>
        <p:spPr/>
        <p:txBody>
          <a:bodyPr/>
          <a:lstStyle/>
          <a:p>
            <a:fld id="{7E344507-78DC-4FA1-8233-DDFBACCC2F48}" type="slidenum">
              <a:rPr lang="en-US" altLang="zh-CN"/>
              <a:pPr/>
              <a:t>21</a:t>
            </a:fld>
            <a:endParaRPr lang="en-US" altLang="zh-CN"/>
          </a:p>
        </p:txBody>
      </p:sp>
      <p:graphicFrame>
        <p:nvGraphicFramePr>
          <p:cNvPr id="692226" name="Object 2"/>
          <p:cNvGraphicFramePr>
            <a:graphicFrameLocks noChangeAspect="1"/>
          </p:cNvGraphicFramePr>
          <p:nvPr/>
        </p:nvGraphicFramePr>
        <p:xfrm>
          <a:off x="2950890" y="1458187"/>
          <a:ext cx="2305050" cy="1223962"/>
        </p:xfrm>
        <a:graphic>
          <a:graphicData uri="http://schemas.openxmlformats.org/presentationml/2006/ole">
            <p:oleObj spid="_x0000_s339972" name="Equation" r:id="rId3" imgW="876300" imgH="558800" progId="Equation.DSMT4">
              <p:embed/>
            </p:oleObj>
          </a:graphicData>
        </a:graphic>
      </p:graphicFrame>
      <p:sp>
        <p:nvSpPr>
          <p:cNvPr id="692227" name="Rectangle 3"/>
          <p:cNvSpPr>
            <a:spLocks noChangeArrowheads="1"/>
          </p:cNvSpPr>
          <p:nvPr/>
        </p:nvSpPr>
        <p:spPr bwMode="auto">
          <a:xfrm>
            <a:off x="2069873" y="5604737"/>
            <a:ext cx="5638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kumimoji="1" lang="zh-CN" altLang="en-US" sz="2400" dirty="0">
                <a:latin typeface="微软雅黑" panose="020B0503020204020204" pitchFamily="34" charset="-122"/>
                <a:ea typeface="微软雅黑" panose="020B0503020204020204" pitchFamily="34" charset="-122"/>
              </a:rPr>
              <a:t>上式为大气动力学中广泛采用的形式。</a:t>
            </a:r>
            <a:r>
              <a:rPr kumimoji="1" lang="zh-CN" altLang="en-US" sz="2100" dirty="0">
                <a:latin typeface="微软雅黑" panose="020B0503020204020204" pitchFamily="34" charset="-122"/>
                <a:ea typeface="微软雅黑" panose="020B0503020204020204" pitchFamily="34" charset="-122"/>
              </a:rPr>
              <a:t> </a:t>
            </a:r>
            <a:endParaRPr kumimoji="1" lang="zh-CN" altLang="en-US" sz="4400" dirty="0">
              <a:latin typeface="微软雅黑" panose="020B0503020204020204" pitchFamily="34" charset="-122"/>
              <a:ea typeface="微软雅黑" panose="020B0503020204020204" pitchFamily="34" charset="-122"/>
            </a:endParaRPr>
          </a:p>
        </p:txBody>
      </p:sp>
      <p:graphicFrame>
        <p:nvGraphicFramePr>
          <p:cNvPr id="692228" name="Object 4"/>
          <p:cNvGraphicFramePr>
            <a:graphicFrameLocks noChangeAspect="1"/>
          </p:cNvGraphicFramePr>
          <p:nvPr/>
        </p:nvGraphicFramePr>
        <p:xfrm>
          <a:off x="2879453" y="2826612"/>
          <a:ext cx="3313112" cy="822325"/>
        </p:xfrm>
        <a:graphic>
          <a:graphicData uri="http://schemas.openxmlformats.org/presentationml/2006/ole">
            <p:oleObj spid="_x0000_s339971" name="Equation" r:id="rId4" imgW="1091726" imgH="241195" progId="Equation.DSMT4">
              <p:embed/>
            </p:oleObj>
          </a:graphicData>
        </a:graphic>
      </p:graphicFrame>
      <p:graphicFrame>
        <p:nvGraphicFramePr>
          <p:cNvPr id="692229" name="Object 5"/>
          <p:cNvGraphicFramePr>
            <a:graphicFrameLocks noChangeAspect="1"/>
          </p:cNvGraphicFramePr>
          <p:nvPr/>
        </p:nvGraphicFramePr>
        <p:xfrm>
          <a:off x="3023915" y="3763237"/>
          <a:ext cx="2160588" cy="1727200"/>
        </p:xfrm>
        <a:graphic>
          <a:graphicData uri="http://schemas.openxmlformats.org/presentationml/2006/ole">
            <p:oleObj spid="_x0000_s339970" name="Equation" r:id="rId5" imgW="939392" imgH="863225" progId="Equation.DSMT4">
              <p:embed/>
            </p:oleObj>
          </a:graphicData>
        </a:graphic>
      </p:graphicFrame>
      <p:graphicFrame>
        <p:nvGraphicFramePr>
          <p:cNvPr id="692230" name="Object 6"/>
          <p:cNvGraphicFramePr>
            <a:graphicFrameLocks noChangeAspect="1"/>
          </p:cNvGraphicFramePr>
          <p:nvPr/>
        </p:nvGraphicFramePr>
        <p:xfrm>
          <a:off x="3059113" y="476250"/>
          <a:ext cx="2419350" cy="898525"/>
        </p:xfrm>
        <a:graphic>
          <a:graphicData uri="http://schemas.openxmlformats.org/presentationml/2006/ole">
            <p:oleObj spid="_x0000_s339969" name="Equation" r:id="rId6" imgW="710891" imgH="266584"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6"/>
          <p:cNvSpPr>
            <a:spLocks noGrp="1"/>
          </p:cNvSpPr>
          <p:nvPr>
            <p:ph type="sldNum" sz="quarter" idx="12"/>
          </p:nvPr>
        </p:nvSpPr>
        <p:spPr/>
        <p:txBody>
          <a:bodyPr/>
          <a:lstStyle/>
          <a:p>
            <a:fld id="{27638FD3-2649-4CB3-A4AA-E443D2208901}" type="slidenum">
              <a:rPr lang="en-US" altLang="zh-CN"/>
              <a:pPr/>
              <a:t>22</a:t>
            </a:fld>
            <a:endParaRPr lang="en-US" altLang="zh-CN"/>
          </a:p>
        </p:txBody>
      </p:sp>
      <p:graphicFrame>
        <p:nvGraphicFramePr>
          <p:cNvPr id="691205" name="Object 5"/>
          <p:cNvGraphicFramePr>
            <a:graphicFrameLocks noChangeAspect="1"/>
          </p:cNvGraphicFramePr>
          <p:nvPr>
            <p:ph sz="half" idx="4294967295"/>
          </p:nvPr>
        </p:nvGraphicFramePr>
        <p:xfrm>
          <a:off x="1973012" y="4917849"/>
          <a:ext cx="2376488" cy="1039813"/>
        </p:xfrm>
        <a:graphic>
          <a:graphicData uri="http://schemas.openxmlformats.org/presentationml/2006/ole">
            <p:oleObj spid="_x0000_s340996" name="Equation" r:id="rId3" imgW="1015559" imgH="444307" progId="Equation.DSMT4">
              <p:embed/>
            </p:oleObj>
          </a:graphicData>
        </a:graphic>
      </p:graphicFrame>
      <p:graphicFrame>
        <p:nvGraphicFramePr>
          <p:cNvPr id="691207" name="Object 7"/>
          <p:cNvGraphicFramePr>
            <a:graphicFrameLocks noChangeAspect="1"/>
          </p:cNvGraphicFramePr>
          <p:nvPr>
            <p:ph sz="half" idx="4294967295"/>
          </p:nvPr>
        </p:nvGraphicFramePr>
        <p:xfrm>
          <a:off x="5036276" y="5166203"/>
          <a:ext cx="1756410" cy="607988"/>
        </p:xfrm>
        <a:graphic>
          <a:graphicData uri="http://schemas.openxmlformats.org/presentationml/2006/ole">
            <p:oleObj spid="_x0000_s340995" name="Equation" r:id="rId4" imgW="15849600" imgH="5486400" progId="Equation.DSMT4">
              <p:embed/>
            </p:oleObj>
          </a:graphicData>
        </a:graphic>
      </p:graphicFrame>
      <p:graphicFrame>
        <p:nvGraphicFramePr>
          <p:cNvPr id="691202" name="Object 2"/>
          <p:cNvGraphicFramePr>
            <a:graphicFrameLocks noChangeAspect="1"/>
          </p:cNvGraphicFramePr>
          <p:nvPr/>
        </p:nvGraphicFramePr>
        <p:xfrm>
          <a:off x="3325019" y="2741748"/>
          <a:ext cx="2063750" cy="1944687"/>
        </p:xfrm>
        <a:graphic>
          <a:graphicData uri="http://schemas.openxmlformats.org/presentationml/2006/ole">
            <p:oleObj spid="_x0000_s340994" name="Equation" r:id="rId5" imgW="31699200" imgH="23164800" progId="Equation.DSMT4">
              <p:embed/>
            </p:oleObj>
          </a:graphicData>
        </a:graphic>
      </p:graphicFrame>
      <p:sp>
        <p:nvSpPr>
          <p:cNvPr id="691203" name="Rectangle 3"/>
          <p:cNvSpPr>
            <a:spLocks noChangeArrowheads="1"/>
          </p:cNvSpPr>
          <p:nvPr/>
        </p:nvSpPr>
        <p:spPr bwMode="auto">
          <a:xfrm>
            <a:off x="1255282" y="2105852"/>
            <a:ext cx="4945222"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kumimoji="1" lang="zh-CN" altLang="en-US" sz="2000" dirty="0">
                <a:latin typeface="微软雅黑" panose="020B0503020204020204" pitchFamily="34" charset="-122"/>
                <a:ea typeface="微软雅黑" panose="020B0503020204020204" pitchFamily="34" charset="-122"/>
              </a:rPr>
              <a:t>此时，其涡度和散度均不为零，即满足： </a:t>
            </a:r>
          </a:p>
        </p:txBody>
      </p:sp>
      <p:graphicFrame>
        <p:nvGraphicFramePr>
          <p:cNvPr id="7" name="Object 5"/>
          <p:cNvGraphicFramePr>
            <a:graphicFrameLocks noChangeAspect="1"/>
          </p:cNvGraphicFramePr>
          <p:nvPr/>
        </p:nvGraphicFramePr>
        <p:xfrm>
          <a:off x="3228181" y="298994"/>
          <a:ext cx="2160588" cy="1727200"/>
        </p:xfrm>
        <a:graphic>
          <a:graphicData uri="http://schemas.openxmlformats.org/presentationml/2006/ole">
            <p:oleObj spid="_x0000_s340993" name="Equation" r:id="rId6" imgW="939392" imgH="863225"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CD7C572E-7020-4560-99AF-424434CA6D58}" type="slidenum">
              <a:rPr lang="en-US" altLang="zh-CN"/>
              <a:pPr/>
              <a:t>23</a:t>
            </a:fld>
            <a:endParaRPr lang="en-US" altLang="zh-CN"/>
          </a:p>
        </p:txBody>
      </p:sp>
      <p:sp>
        <p:nvSpPr>
          <p:cNvPr id="710659" name="Rectangle 3"/>
          <p:cNvSpPr>
            <a:spLocks noGrp="1" noChangeArrowheads="1"/>
          </p:cNvSpPr>
          <p:nvPr>
            <p:ph type="body" sz="half" idx="4294967295"/>
          </p:nvPr>
        </p:nvSpPr>
        <p:spPr>
          <a:xfrm>
            <a:off x="808522" y="1242650"/>
            <a:ext cx="7767587" cy="821281"/>
          </a:xfrm>
        </p:spPr>
        <p:txBody>
          <a:bodyPr>
            <a:noAutofit/>
          </a:bodyPr>
          <a:lstStyle/>
          <a:p>
            <a:pPr indent="0">
              <a:lnSpc>
                <a:spcPct val="150000"/>
              </a:lnSpc>
              <a:buFont typeface="Wingdings" panose="05000000000000000000" pitchFamily="2" charset="2"/>
              <a:buNone/>
            </a:pPr>
            <a:r>
              <a:rPr lang="zh-CN" altLang="en-US" sz="2400" dirty="0" smtClean="0"/>
              <a:t>特殊地</a:t>
            </a:r>
            <a:r>
              <a:rPr lang="zh-CN" altLang="en-US" sz="2400" dirty="0"/>
              <a:t>，</a:t>
            </a:r>
            <a:r>
              <a:rPr lang="zh-CN" altLang="en-US" sz="2400" dirty="0" smtClean="0"/>
              <a:t>二维流</a:t>
            </a:r>
            <a:r>
              <a:rPr lang="zh-CN" altLang="en-US" sz="2400" dirty="0"/>
              <a:t>体运动既是无旋</a:t>
            </a:r>
            <a:r>
              <a:rPr lang="zh-CN" altLang="en-US" sz="2400" dirty="0" smtClean="0"/>
              <a:t>的，又是</a:t>
            </a:r>
            <a:r>
              <a:rPr lang="zh-CN" altLang="en-US" sz="2400" dirty="0"/>
              <a:t>无辐散的</a:t>
            </a:r>
            <a:r>
              <a:rPr lang="en-US" altLang="zh-CN" sz="2400" dirty="0"/>
              <a:t>,</a:t>
            </a:r>
          </a:p>
          <a:p>
            <a:pPr indent="0">
              <a:lnSpc>
                <a:spcPct val="150000"/>
              </a:lnSpc>
              <a:buFont typeface="Wingdings" panose="05000000000000000000" pitchFamily="2" charset="2"/>
              <a:buNone/>
            </a:pPr>
            <a:r>
              <a:rPr lang="zh-CN" altLang="en-US" sz="2400" dirty="0" smtClean="0"/>
              <a:t>流体</a:t>
            </a:r>
            <a:r>
              <a:rPr lang="zh-CN" altLang="en-US" sz="2400" dirty="0"/>
              <a:t>速度与速度势函数和流函数的关系如何</a:t>
            </a:r>
            <a:r>
              <a:rPr lang="en-US" altLang="zh-CN" sz="2400" dirty="0"/>
              <a:t>?</a:t>
            </a:r>
          </a:p>
        </p:txBody>
      </p:sp>
      <p:graphicFrame>
        <p:nvGraphicFramePr>
          <p:cNvPr id="710660" name="Object 4"/>
          <p:cNvGraphicFramePr>
            <a:graphicFrameLocks noChangeAspect="1"/>
          </p:cNvGraphicFramePr>
          <p:nvPr>
            <p:ph sz="half" idx="4294967295"/>
          </p:nvPr>
        </p:nvGraphicFramePr>
        <p:xfrm>
          <a:off x="3171031" y="3167789"/>
          <a:ext cx="2946400" cy="1066800"/>
        </p:xfrm>
        <a:graphic>
          <a:graphicData uri="http://schemas.openxmlformats.org/presentationml/2006/ole">
            <p:oleObj spid="_x0000_s252315" name="Equation" r:id="rId3" imgW="17678400" imgH="64008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ChangeArrowheads="1"/>
          </p:cNvSpPr>
          <p:nvPr/>
        </p:nvSpPr>
        <p:spPr bwMode="auto">
          <a:xfrm>
            <a:off x="396876" y="1334262"/>
            <a:ext cx="8059738" cy="5078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indent="457200" algn="just" eaLnBrk="1" hangingPunct="1">
              <a:lnSpc>
                <a:spcPct val="150000"/>
              </a:lnSpc>
            </a:pPr>
            <a:r>
              <a:rPr lang="zh-CN" altLang="en-US" sz="2400" b="0" dirty="0" smtClean="0">
                <a:latin typeface="微软雅黑" panose="020B0503020204020204" pitchFamily="34" charset="-122"/>
                <a:ea typeface="微软雅黑" panose="020B0503020204020204" pitchFamily="34" charset="-122"/>
              </a:rPr>
              <a:t>在</a:t>
            </a:r>
            <a:r>
              <a:rPr lang="zh-CN" altLang="en-US" sz="2400" b="0" dirty="0">
                <a:latin typeface="微软雅黑" panose="020B0503020204020204" pitchFamily="34" charset="-122"/>
                <a:ea typeface="微软雅黑" panose="020B0503020204020204" pitchFamily="34" charset="-122"/>
              </a:rPr>
              <a:t>流场中任取一个封闭的物质</a:t>
            </a:r>
            <a:r>
              <a:rPr lang="zh-CN" altLang="en-US" sz="2400" b="0" dirty="0" smtClean="0">
                <a:latin typeface="微软雅黑" panose="020B0503020204020204" pitchFamily="34" charset="-122"/>
                <a:ea typeface="微软雅黑" panose="020B0503020204020204" pitchFamily="34" charset="-122"/>
              </a:rPr>
              <a:t>环流    (</a:t>
            </a:r>
            <a:r>
              <a:rPr lang="zh-CN" altLang="en-US" sz="2400" b="0" dirty="0">
                <a:latin typeface="微软雅黑" panose="020B0503020204020204" pitchFamily="34" charset="-122"/>
                <a:ea typeface="微软雅黑" panose="020B0503020204020204" pitchFamily="34" charset="-122"/>
              </a:rPr>
              <a:t>形状大小可变，由流点组成的闭合曲线)。</a:t>
            </a:r>
          </a:p>
          <a:p>
            <a:pPr indent="457200" algn="just" eaLnBrk="1" hangingPunct="1">
              <a:lnSpc>
                <a:spcPct val="150000"/>
              </a:lnSpc>
            </a:pPr>
            <a:endParaRPr lang="en-US" altLang="zh-CN" sz="2400" b="0" dirty="0" smtClean="0">
              <a:latin typeface="微软雅黑" panose="020B0503020204020204" pitchFamily="34" charset="-122"/>
              <a:ea typeface="微软雅黑" panose="020B0503020204020204" pitchFamily="34" charset="-122"/>
            </a:endParaRPr>
          </a:p>
          <a:p>
            <a:pPr indent="457200" algn="just" eaLnBrk="1" hangingPunct="1">
              <a:lnSpc>
                <a:spcPct val="150000"/>
              </a:lnSpc>
            </a:pPr>
            <a:endParaRPr lang="zh-CN" altLang="en-US" sz="2400" b="0" dirty="0">
              <a:latin typeface="微软雅黑" panose="020B0503020204020204" pitchFamily="34" charset="-122"/>
              <a:ea typeface="微软雅黑" panose="020B0503020204020204" pitchFamily="34" charset="-122"/>
            </a:endParaRPr>
          </a:p>
          <a:p>
            <a:pPr indent="457200" algn="just" eaLnBrk="1" hangingPunct="1">
              <a:lnSpc>
                <a:spcPct val="150000"/>
              </a:lnSpc>
            </a:pPr>
            <a:endParaRPr lang="zh-CN" altLang="en-US" sz="2400" b="0" dirty="0">
              <a:latin typeface="微软雅黑" panose="020B0503020204020204" pitchFamily="34" charset="-122"/>
              <a:ea typeface="微软雅黑" panose="020B0503020204020204" pitchFamily="34" charset="-122"/>
            </a:endParaRPr>
          </a:p>
          <a:p>
            <a:pPr indent="457200" algn="just" eaLnBrk="1" hangingPunct="1">
              <a:lnSpc>
                <a:spcPct val="150000"/>
              </a:lnSpc>
            </a:pPr>
            <a:r>
              <a:rPr lang="zh-CN" altLang="en-US" sz="2400" b="0" dirty="0" smtClean="0">
                <a:latin typeface="微软雅黑" panose="020B0503020204020204" pitchFamily="34" charset="-122"/>
                <a:ea typeface="微软雅黑" panose="020B0503020204020204" pitchFamily="34" charset="-122"/>
              </a:rPr>
              <a:t>速度</a:t>
            </a:r>
            <a:r>
              <a:rPr lang="zh-CN" altLang="en-US" sz="2400" b="0" dirty="0">
                <a:latin typeface="微软雅黑" panose="020B0503020204020204" pitchFamily="34" charset="-122"/>
                <a:ea typeface="微软雅黑" panose="020B0503020204020204" pitchFamily="34" charset="-122"/>
              </a:rPr>
              <a:t>环流的定义：</a:t>
            </a:r>
          </a:p>
          <a:p>
            <a:pPr indent="457200" algn="just" eaLnBrk="1" hangingPunct="1">
              <a:lnSpc>
                <a:spcPct val="150000"/>
              </a:lnSpc>
            </a:pPr>
            <a:endParaRPr lang="zh-CN" altLang="en-US" sz="2400" b="0" dirty="0">
              <a:latin typeface="微软雅黑" panose="020B0503020204020204" pitchFamily="34" charset="-122"/>
              <a:ea typeface="微软雅黑" panose="020B0503020204020204" pitchFamily="34" charset="-122"/>
            </a:endParaRPr>
          </a:p>
          <a:p>
            <a:pPr indent="457200" algn="just" eaLnBrk="1" hangingPunct="1">
              <a:lnSpc>
                <a:spcPct val="150000"/>
              </a:lnSpc>
            </a:pPr>
            <a:r>
              <a:rPr lang="zh-CN" altLang="en-US" sz="2400" b="0" dirty="0" smtClean="0">
                <a:latin typeface="微软雅黑" panose="020B0503020204020204" pitchFamily="34" charset="-122"/>
                <a:ea typeface="微软雅黑" panose="020B0503020204020204" pitchFamily="34" charset="-122"/>
              </a:rPr>
              <a:t>物理</a:t>
            </a:r>
            <a:r>
              <a:rPr lang="zh-CN" altLang="en-US" sz="2400" b="0" dirty="0">
                <a:latin typeface="微软雅黑" panose="020B0503020204020204" pitchFamily="34" charset="-122"/>
                <a:ea typeface="微软雅黑" panose="020B0503020204020204" pitchFamily="34" charset="-122"/>
              </a:rPr>
              <a:t>意义：反映了流体沿着</a:t>
            </a:r>
            <a:r>
              <a:rPr lang="zh-CN" altLang="en-US" sz="2400" b="0" dirty="0" smtClean="0">
                <a:latin typeface="微软雅黑" panose="020B0503020204020204" pitchFamily="34" charset="-122"/>
                <a:ea typeface="微软雅黑" panose="020B0503020204020204" pitchFamily="34" charset="-122"/>
              </a:rPr>
              <a:t>曲线   运动</a:t>
            </a:r>
            <a:r>
              <a:rPr lang="zh-CN" altLang="en-US" sz="2400" b="0" dirty="0">
                <a:latin typeface="微软雅黑" panose="020B0503020204020204" pitchFamily="34" charset="-122"/>
                <a:ea typeface="微软雅黑" panose="020B0503020204020204" pitchFamily="34" charset="-122"/>
              </a:rPr>
              <a:t>的总趋势，是标量，但具有一定的方向性。</a:t>
            </a:r>
          </a:p>
        </p:txBody>
      </p:sp>
      <p:graphicFrame>
        <p:nvGraphicFramePr>
          <p:cNvPr id="6148" name="Object 4">
            <a:hlinkClick r:id="" action="ppaction://ole?verb=1"/>
          </p:cNvPr>
          <p:cNvGraphicFramePr>
            <a:graphicFrameLocks noChangeAspect="1"/>
          </p:cNvGraphicFramePr>
          <p:nvPr/>
        </p:nvGraphicFramePr>
        <p:xfrm>
          <a:off x="5688078" y="1226947"/>
          <a:ext cx="314325" cy="812800"/>
        </p:xfrm>
        <a:graphic>
          <a:graphicData uri="http://schemas.openxmlformats.org/presentationml/2006/ole">
            <p:oleObj spid="_x0000_s333971" r:id="rId3" imgW="88735" imgH="229051" progId="">
              <p:embed/>
            </p:oleObj>
          </a:graphicData>
        </a:graphic>
      </p:graphicFrame>
      <p:pic>
        <p:nvPicPr>
          <p:cNvPr id="6149"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148263" y="2039747"/>
            <a:ext cx="3308350" cy="21320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aphicFrame>
        <p:nvGraphicFramePr>
          <p:cNvPr id="6151" name="Object 7">
            <a:hlinkClick r:id="" action="ppaction://ole?verb=1"/>
          </p:cNvPr>
          <p:cNvGraphicFramePr>
            <a:graphicFrameLocks noChangeAspect="1"/>
          </p:cNvGraphicFramePr>
          <p:nvPr/>
        </p:nvGraphicFramePr>
        <p:xfrm>
          <a:off x="5253736" y="5018850"/>
          <a:ext cx="314325" cy="812800"/>
        </p:xfrm>
        <a:graphic>
          <a:graphicData uri="http://schemas.openxmlformats.org/presentationml/2006/ole">
            <p:oleObj spid="_x0000_s333972" r:id="rId5" imgW="88735" imgH="229051" progId="">
              <p:embed/>
            </p:oleObj>
          </a:graphicData>
        </a:graphic>
      </p:graphicFrame>
      <p:sp>
        <p:nvSpPr>
          <p:cNvPr id="9" name="Rectangle 11"/>
          <p:cNvSpPr>
            <a:spLocks noChangeArrowheads="1"/>
          </p:cNvSpPr>
          <p:nvPr/>
        </p:nvSpPr>
        <p:spPr bwMode="auto">
          <a:xfrm>
            <a:off x="2895600" y="457200"/>
            <a:ext cx="3297238" cy="609600"/>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b"/>
          <a:lstStyle>
            <a:lvl1pPr>
              <a:defRPr sz="4400">
                <a:solidFill>
                  <a:schemeClr val="tx2"/>
                </a:solidFill>
                <a:latin typeface="Tahoma" panose="020B0604030504040204" pitchFamily="34" charset="0"/>
                <a:ea typeface="宋体" panose="02010600030101010101" pitchFamily="2" charset="-122"/>
              </a:defRPr>
            </a:lvl1pPr>
            <a:lvl2pPr>
              <a:defRPr sz="4400">
                <a:solidFill>
                  <a:schemeClr val="tx2"/>
                </a:solidFill>
                <a:latin typeface="Tahoma" panose="020B0604030504040204" pitchFamily="34" charset="0"/>
                <a:ea typeface="宋体" panose="02010600030101010101" pitchFamily="2" charset="-122"/>
              </a:defRPr>
            </a:lvl2pPr>
            <a:lvl3pPr>
              <a:defRPr sz="4400">
                <a:solidFill>
                  <a:schemeClr val="tx2"/>
                </a:solidFill>
                <a:latin typeface="Tahoma" panose="020B0604030504040204" pitchFamily="34" charset="0"/>
                <a:ea typeface="宋体" panose="02010600030101010101" pitchFamily="2" charset="-122"/>
              </a:defRPr>
            </a:lvl3pPr>
            <a:lvl4pPr>
              <a:defRPr sz="4400">
                <a:solidFill>
                  <a:schemeClr val="tx2"/>
                </a:solidFill>
                <a:latin typeface="Tahoma" panose="020B0604030504040204" pitchFamily="34" charset="0"/>
                <a:ea typeface="宋体" panose="02010600030101010101" pitchFamily="2" charset="-122"/>
              </a:defRPr>
            </a:lvl4pPr>
            <a:lvl5pPr>
              <a:defRPr sz="4400">
                <a:solidFill>
                  <a:schemeClr val="tx2"/>
                </a:solidFill>
                <a:latin typeface="Tahoma" panose="020B0604030504040204" pitchFamily="34" charset="0"/>
                <a:ea typeface="宋体" panose="02010600030101010101" pitchFamily="2" charset="-122"/>
              </a:defRPr>
            </a:lvl5pPr>
            <a:lvl6pPr marL="4572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sz="3200" dirty="0" smtClean="0">
                <a:solidFill>
                  <a:schemeClr val="bg1"/>
                </a:solidFill>
                <a:latin typeface="微软雅黑" panose="020B0503020204020204" pitchFamily="34" charset="-122"/>
                <a:ea typeface="微软雅黑" panose="020B0503020204020204" pitchFamily="34" charset="-122"/>
              </a:rPr>
              <a:t>第一节 </a:t>
            </a:r>
            <a:r>
              <a:rPr lang="zh-CN" altLang="en-US" sz="3200" dirty="0">
                <a:solidFill>
                  <a:schemeClr val="bg1"/>
                </a:solidFill>
                <a:latin typeface="微软雅黑" panose="020B0503020204020204" pitchFamily="34" charset="-122"/>
                <a:ea typeface="微软雅黑" panose="020B0503020204020204" pitchFamily="34" charset="-122"/>
              </a:rPr>
              <a:t>环流定理</a:t>
            </a:r>
          </a:p>
        </p:txBody>
      </p:sp>
      <p:sp>
        <p:nvSpPr>
          <p:cNvPr id="2" name="灯片编号占位符 1"/>
          <p:cNvSpPr>
            <a:spLocks noGrp="1"/>
          </p:cNvSpPr>
          <p:nvPr>
            <p:ph type="sldNum" sz="quarter" idx="12"/>
          </p:nvPr>
        </p:nvSpPr>
        <p:spPr/>
        <p:txBody>
          <a:bodyPr/>
          <a:lstStyle/>
          <a:p>
            <a:fld id="{E5BDF72E-9FE5-429F-91AD-B59394577185}" type="slidenum">
              <a:rPr lang="zh-CN" altLang="en-US" smtClean="0"/>
              <a:pPr/>
              <a:t>24</a:t>
            </a:fld>
            <a:endParaRPr lang="zh-CN" altLang="en-US"/>
          </a:p>
        </p:txBody>
      </p:sp>
      <p:graphicFrame>
        <p:nvGraphicFramePr>
          <p:cNvPr id="3" name="对象 2"/>
          <p:cNvGraphicFramePr>
            <a:graphicFrameLocks/>
          </p:cNvGraphicFramePr>
          <p:nvPr/>
        </p:nvGraphicFramePr>
        <p:xfrm>
          <a:off x="3389710" y="4117971"/>
          <a:ext cx="2042007" cy="769937"/>
        </p:xfrm>
        <a:graphic>
          <a:graphicData uri="http://schemas.openxmlformats.org/presentationml/2006/ole">
            <p:oleObj spid="_x0000_s333973" name="Equation" r:id="rId6" imgW="18592800" imgH="70104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396875" y="1109663"/>
            <a:ext cx="8280400" cy="39322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0" dirty="0" smtClean="0">
                <a:latin typeface="微软雅黑" panose="020B0503020204020204" pitchFamily="34" charset="-122"/>
                <a:ea typeface="微软雅黑" panose="020B0503020204020204" pitchFamily="34" charset="-122"/>
              </a:rPr>
              <a:t>如何</a:t>
            </a:r>
            <a:r>
              <a:rPr lang="zh-CN" altLang="en-US" sz="2400" b="0" dirty="0">
                <a:latin typeface="微软雅黑" panose="020B0503020204020204" pitchFamily="34" charset="-122"/>
                <a:ea typeface="微软雅黑" panose="020B0503020204020204" pitchFamily="34" charset="-122"/>
              </a:rPr>
              <a:t>规定曲线的方向？</a:t>
            </a:r>
          </a:p>
          <a:p>
            <a:pPr eaLnBrk="1" hangingPunct="1">
              <a:lnSpc>
                <a:spcPct val="150000"/>
              </a:lnSpc>
            </a:pPr>
            <a:r>
              <a:rPr lang="zh-CN" altLang="en-US" sz="2400" b="0" dirty="0" smtClean="0">
                <a:latin typeface="微软雅黑" panose="020B0503020204020204" pitchFamily="34" charset="-122"/>
                <a:ea typeface="微软雅黑" panose="020B0503020204020204" pitchFamily="34" charset="-122"/>
              </a:rPr>
              <a:t>作</a:t>
            </a:r>
            <a:r>
              <a:rPr lang="zh-CN" altLang="en-US" sz="2400" b="0" dirty="0">
                <a:latin typeface="微软雅黑" panose="020B0503020204020204" pitchFamily="34" charset="-122"/>
                <a:ea typeface="微软雅黑" panose="020B0503020204020204" pitchFamily="34" charset="-122"/>
              </a:rPr>
              <a:t>如下规定：</a:t>
            </a:r>
          </a:p>
          <a:p>
            <a:pPr eaLnBrk="1" hangingPunct="1">
              <a:lnSpc>
                <a:spcPct val="150000"/>
              </a:lnSpc>
            </a:pPr>
            <a:r>
              <a:rPr lang="zh-CN" altLang="en-US" sz="2400" b="0" dirty="0" smtClean="0">
                <a:latin typeface="微软雅黑" panose="020B0503020204020204" pitchFamily="34" charset="-122"/>
                <a:ea typeface="微软雅黑" panose="020B0503020204020204" pitchFamily="34" charset="-122"/>
              </a:rPr>
              <a:t>                    ，</a:t>
            </a:r>
            <a:r>
              <a:rPr lang="zh-CN" altLang="en-US" sz="2400" b="0" dirty="0">
                <a:latin typeface="微软雅黑" panose="020B0503020204020204" pitchFamily="34" charset="-122"/>
                <a:ea typeface="微软雅黑" panose="020B0503020204020204" pitchFamily="34" charset="-122"/>
              </a:rPr>
              <a:t>流体具有</a:t>
            </a:r>
            <a:r>
              <a:rPr lang="zh-CN" altLang="en-US" sz="2400" b="0" dirty="0" smtClean="0">
                <a:latin typeface="微软雅黑" panose="020B0503020204020204" pitchFamily="34" charset="-122"/>
                <a:ea typeface="微软雅黑" panose="020B0503020204020204" pitchFamily="34" charset="-122"/>
              </a:rPr>
              <a:t>顺     </a:t>
            </a:r>
            <a:r>
              <a:rPr lang="zh-CN" altLang="en-US" sz="2400" b="0" dirty="0">
                <a:latin typeface="微软雅黑" panose="020B0503020204020204" pitchFamily="34" charset="-122"/>
                <a:ea typeface="微软雅黑" panose="020B0503020204020204" pitchFamily="34" charset="-122"/>
              </a:rPr>
              <a:t>运动的趋势，即逆时针为正方向，对应气旋性环流；</a:t>
            </a:r>
          </a:p>
          <a:p>
            <a:pPr eaLnBrk="1" hangingPunct="1">
              <a:lnSpc>
                <a:spcPct val="150000"/>
              </a:lnSpc>
            </a:pPr>
            <a:r>
              <a:rPr lang="zh-CN" altLang="en-US" sz="2400" b="0" dirty="0" smtClean="0">
                <a:latin typeface="微软雅黑" panose="020B0503020204020204" pitchFamily="34" charset="-122"/>
                <a:ea typeface="微软雅黑" panose="020B0503020204020204" pitchFamily="34" charset="-122"/>
              </a:rPr>
              <a:t>                    ，</a:t>
            </a:r>
            <a:r>
              <a:rPr lang="zh-CN" altLang="en-US" sz="2400" b="0" dirty="0">
                <a:latin typeface="微软雅黑" panose="020B0503020204020204" pitchFamily="34" charset="-122"/>
                <a:ea typeface="微软雅黑" panose="020B0503020204020204" pitchFamily="34" charset="-122"/>
              </a:rPr>
              <a:t>流体具有</a:t>
            </a:r>
            <a:r>
              <a:rPr lang="zh-CN" altLang="en-US" sz="2400" b="0" dirty="0" smtClean="0">
                <a:latin typeface="微软雅黑" panose="020B0503020204020204" pitchFamily="34" charset="-122"/>
                <a:ea typeface="微软雅黑" panose="020B0503020204020204" pitchFamily="34" charset="-122"/>
              </a:rPr>
              <a:t>逆     </a:t>
            </a:r>
            <a:r>
              <a:rPr lang="zh-CN" altLang="en-US" sz="2400" b="0" dirty="0">
                <a:latin typeface="微软雅黑" panose="020B0503020204020204" pitchFamily="34" charset="-122"/>
                <a:ea typeface="微软雅黑" panose="020B0503020204020204" pitchFamily="34" charset="-122"/>
              </a:rPr>
              <a:t>运动的趋势，即顺时针为负方向，对应反气旋性环流。</a:t>
            </a:r>
          </a:p>
          <a:p>
            <a:pPr eaLnBrk="1" hangingPunct="1">
              <a:lnSpc>
                <a:spcPct val="150000"/>
              </a:lnSpc>
            </a:pPr>
            <a:endParaRPr lang="zh-CN" altLang="en-US" sz="2400" b="0" dirty="0">
              <a:latin typeface="微软雅黑" panose="020B0503020204020204" pitchFamily="34" charset="-122"/>
              <a:ea typeface="微软雅黑" panose="020B0503020204020204" pitchFamily="34" charset="-122"/>
            </a:endParaRPr>
          </a:p>
        </p:txBody>
      </p:sp>
      <p:graphicFrame>
        <p:nvGraphicFramePr>
          <p:cNvPr id="7171" name="Object 3">
            <a:hlinkClick r:id="" action="ppaction://ole?verb=1"/>
          </p:cNvPr>
          <p:cNvGraphicFramePr>
            <a:graphicFrameLocks noChangeAspect="1"/>
          </p:cNvGraphicFramePr>
          <p:nvPr/>
        </p:nvGraphicFramePr>
        <p:xfrm>
          <a:off x="1116013" y="2297246"/>
          <a:ext cx="1123950" cy="539750"/>
        </p:xfrm>
        <a:graphic>
          <a:graphicData uri="http://schemas.openxmlformats.org/presentationml/2006/ole">
            <p:oleObj spid="_x0000_s342020" r:id="rId3" imgW="368715" imgH="177690" progId="">
              <p:embed/>
            </p:oleObj>
          </a:graphicData>
        </a:graphic>
      </p:graphicFrame>
      <p:graphicFrame>
        <p:nvGraphicFramePr>
          <p:cNvPr id="7172" name="Object 4">
            <a:hlinkClick r:id="" action="ppaction://ole?verb=1"/>
          </p:cNvPr>
          <p:cNvGraphicFramePr>
            <a:graphicFrameLocks noChangeAspect="1"/>
          </p:cNvGraphicFramePr>
          <p:nvPr/>
        </p:nvGraphicFramePr>
        <p:xfrm>
          <a:off x="4181978" y="2063930"/>
          <a:ext cx="312737" cy="812800"/>
        </p:xfrm>
        <a:graphic>
          <a:graphicData uri="http://schemas.openxmlformats.org/presentationml/2006/ole">
            <p:oleObj spid="_x0000_s342019" r:id="rId4" imgW="88735" imgH="229051" progId="">
              <p:embed/>
            </p:oleObj>
          </a:graphicData>
        </a:graphic>
      </p:graphicFrame>
      <p:graphicFrame>
        <p:nvGraphicFramePr>
          <p:cNvPr id="7173" name="Object 5">
            <a:hlinkClick r:id="" action="ppaction://ole?verb=1"/>
          </p:cNvPr>
          <p:cNvGraphicFramePr>
            <a:graphicFrameLocks noChangeAspect="1"/>
          </p:cNvGraphicFramePr>
          <p:nvPr/>
        </p:nvGraphicFramePr>
        <p:xfrm>
          <a:off x="1116013" y="3423644"/>
          <a:ext cx="1122362" cy="539750"/>
        </p:xfrm>
        <a:graphic>
          <a:graphicData uri="http://schemas.openxmlformats.org/presentationml/2006/ole">
            <p:oleObj spid="_x0000_s342018" r:id="rId5" imgW="368715" imgH="177690" progId="">
              <p:embed/>
            </p:oleObj>
          </a:graphicData>
        </a:graphic>
      </p:graphicFrame>
      <p:graphicFrame>
        <p:nvGraphicFramePr>
          <p:cNvPr id="7174" name="Object 6">
            <a:hlinkClick r:id="" action="ppaction://ole?verb=1"/>
          </p:cNvPr>
          <p:cNvGraphicFramePr>
            <a:graphicFrameLocks noChangeAspect="1"/>
          </p:cNvGraphicFramePr>
          <p:nvPr/>
        </p:nvGraphicFramePr>
        <p:xfrm>
          <a:off x="4208102" y="3155495"/>
          <a:ext cx="312737" cy="811213"/>
        </p:xfrm>
        <a:graphic>
          <a:graphicData uri="http://schemas.openxmlformats.org/presentationml/2006/ole">
            <p:oleObj spid="_x0000_s342017" r:id="rId6" imgW="88735" imgH="229051" progId="">
              <p:embed/>
            </p:oleObj>
          </a:graphicData>
        </a:graphic>
      </p:graphicFrame>
      <p:pic>
        <p:nvPicPr>
          <p:cNvPr id="7175" name="Picture 7"/>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003800" y="4292600"/>
            <a:ext cx="3308350" cy="21320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2" name="灯片编号占位符 1"/>
          <p:cNvSpPr>
            <a:spLocks noGrp="1"/>
          </p:cNvSpPr>
          <p:nvPr>
            <p:ph type="sldNum" sz="quarter" idx="12"/>
          </p:nvPr>
        </p:nvSpPr>
        <p:spPr/>
        <p:txBody>
          <a:bodyPr/>
          <a:lstStyle/>
          <a:p>
            <a:fld id="{E5BDF72E-9FE5-429F-91AD-B59394577185}" type="slidenum">
              <a:rPr lang="zh-CN" altLang="en-US" smtClean="0"/>
              <a:pPr/>
              <a:t>25</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stretch>
            <a:fillRect/>
          </a:stretch>
        </p:blipFill>
        <p:spPr>
          <a:xfrm>
            <a:off x="5547882" y="98925"/>
            <a:ext cx="3520392" cy="3044870"/>
          </a:xfrm>
          <a:prstGeom prst="rect">
            <a:avLst/>
          </a:prstGeom>
        </p:spPr>
      </p:pic>
      <p:sp>
        <p:nvSpPr>
          <p:cNvPr id="8195" name="Rectangle 3"/>
          <p:cNvSpPr>
            <a:spLocks noChangeArrowheads="1"/>
          </p:cNvSpPr>
          <p:nvPr/>
        </p:nvSpPr>
        <p:spPr bwMode="auto">
          <a:xfrm>
            <a:off x="2385218" y="5602200"/>
            <a:ext cx="4375422"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bevel/>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2400" b="0" dirty="0">
                <a:solidFill>
                  <a:srgbClr val="FF0000"/>
                </a:solidFill>
                <a:latin typeface="微软雅黑" panose="020B0503020204020204" pitchFamily="34" charset="-122"/>
                <a:ea typeface="微软雅黑" panose="020B0503020204020204" pitchFamily="34" charset="-122"/>
              </a:rPr>
              <a:t>绝对环流=相对环流+牵连环流</a:t>
            </a:r>
          </a:p>
        </p:txBody>
      </p:sp>
      <p:graphicFrame>
        <p:nvGraphicFramePr>
          <p:cNvPr id="8197" name="Object 5">
            <a:hlinkClick r:id="" action="ppaction://ole?verb=1"/>
          </p:cNvPr>
          <p:cNvGraphicFramePr>
            <a:graphicFrameLocks noChangeAspect="1"/>
          </p:cNvGraphicFramePr>
          <p:nvPr/>
        </p:nvGraphicFramePr>
        <p:xfrm>
          <a:off x="1419498" y="1202500"/>
          <a:ext cx="2081212" cy="623888"/>
        </p:xfrm>
        <a:graphic>
          <a:graphicData uri="http://schemas.openxmlformats.org/presentationml/2006/ole">
            <p:oleObj spid="_x0000_s343044" r:id="rId4" imgW="762360" imgH="228780" progId="">
              <p:embed/>
            </p:oleObj>
          </a:graphicData>
        </a:graphic>
      </p:graphicFrame>
      <p:graphicFrame>
        <p:nvGraphicFramePr>
          <p:cNvPr id="8198" name="Object 6">
            <a:hlinkClick r:id="" action="ppaction://ole?verb=1"/>
          </p:cNvPr>
          <p:cNvGraphicFramePr>
            <a:graphicFrameLocks noChangeAspect="1"/>
          </p:cNvGraphicFramePr>
          <p:nvPr/>
        </p:nvGraphicFramePr>
        <p:xfrm>
          <a:off x="2584586" y="5097375"/>
          <a:ext cx="3976687" cy="504825"/>
        </p:xfrm>
        <a:graphic>
          <a:graphicData uri="http://schemas.openxmlformats.org/presentationml/2006/ole">
            <p:oleObj spid="_x0000_s343043" r:id="rId5" imgW="1803950" imgH="228690" progId="">
              <p:embed/>
            </p:oleObj>
          </a:graphicData>
        </a:graphic>
      </p:graphicFrame>
      <p:sp>
        <p:nvSpPr>
          <p:cNvPr id="2" name="灯片编号占位符 1"/>
          <p:cNvSpPr>
            <a:spLocks noGrp="1"/>
          </p:cNvSpPr>
          <p:nvPr>
            <p:ph type="sldNum" sz="quarter" idx="12"/>
          </p:nvPr>
        </p:nvSpPr>
        <p:spPr/>
        <p:txBody>
          <a:bodyPr/>
          <a:lstStyle/>
          <a:p>
            <a:fld id="{E5BDF72E-9FE5-429F-91AD-B59394577185}" type="slidenum">
              <a:rPr lang="zh-CN" altLang="en-US" smtClean="0"/>
              <a:pPr/>
              <a:t>26</a:t>
            </a:fld>
            <a:endParaRPr lang="zh-CN" altLang="en-US"/>
          </a:p>
        </p:txBody>
      </p:sp>
      <p:graphicFrame>
        <p:nvGraphicFramePr>
          <p:cNvPr id="8" name="对象 7"/>
          <p:cNvGraphicFramePr>
            <a:graphicFrameLocks/>
          </p:cNvGraphicFramePr>
          <p:nvPr/>
        </p:nvGraphicFramePr>
        <p:xfrm>
          <a:off x="1435131" y="307912"/>
          <a:ext cx="2042007" cy="769937"/>
        </p:xfrm>
        <a:graphic>
          <a:graphicData uri="http://schemas.openxmlformats.org/presentationml/2006/ole">
            <p:oleObj spid="_x0000_s343042" name="Equation" r:id="rId6" imgW="18592800" imgH="7010400" progId="Equation.DSMT4">
              <p:embed/>
            </p:oleObj>
          </a:graphicData>
        </a:graphic>
      </p:graphicFrame>
      <p:graphicFrame>
        <p:nvGraphicFramePr>
          <p:cNvPr id="3" name="对象 2"/>
          <p:cNvGraphicFramePr>
            <a:graphicFrameLocks/>
          </p:cNvGraphicFramePr>
          <p:nvPr/>
        </p:nvGraphicFramePr>
        <p:xfrm>
          <a:off x="1280161" y="2339650"/>
          <a:ext cx="6235314" cy="2713014"/>
        </p:xfrm>
        <a:graphic>
          <a:graphicData uri="http://schemas.openxmlformats.org/presentationml/2006/ole">
            <p:oleObj spid="_x0000_s343041" name="Equation" r:id="rId7" imgW="72847200" imgH="316992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4061" t="1" b="47710"/>
          <a:stretch>
            <a:fillRect/>
          </a:stretch>
        </p:blipFill>
        <p:spPr bwMode="auto">
          <a:xfrm>
            <a:off x="1898469" y="925330"/>
            <a:ext cx="6393043" cy="241005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9219" name="Rectangle 3"/>
          <p:cNvSpPr>
            <a:spLocks noChangeArrowheads="1"/>
          </p:cNvSpPr>
          <p:nvPr/>
        </p:nvSpPr>
        <p:spPr bwMode="auto">
          <a:xfrm>
            <a:off x="396875" y="1109663"/>
            <a:ext cx="8280400" cy="5810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bevel/>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0" dirty="0">
                <a:latin typeface="微软雅黑" panose="020B0503020204020204" pitchFamily="34" charset="-122"/>
                <a:ea typeface="微软雅黑" panose="020B0503020204020204" pitchFamily="34" charset="-122"/>
              </a:rPr>
              <a:t>    </a:t>
            </a:r>
          </a:p>
        </p:txBody>
      </p:sp>
      <p:sp>
        <p:nvSpPr>
          <p:cNvPr id="9220" name="Rectangle 4"/>
          <p:cNvSpPr>
            <a:spLocks noChangeArrowheads="1"/>
          </p:cNvSpPr>
          <p:nvPr/>
        </p:nvSpPr>
        <p:spPr bwMode="auto">
          <a:xfrm>
            <a:off x="487317" y="4664963"/>
            <a:ext cx="8280400" cy="1135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bevel/>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indent="457200" eaLnBrk="1" hangingPunct="1">
              <a:lnSpc>
                <a:spcPct val="150000"/>
              </a:lnSpc>
            </a:pPr>
            <a:r>
              <a:rPr lang="zh-CN" altLang="en-US" sz="2400" b="0" dirty="0" smtClean="0">
                <a:latin typeface="微软雅黑" panose="020B0503020204020204" pitchFamily="34" charset="-122"/>
                <a:ea typeface="微软雅黑" panose="020B0503020204020204" pitchFamily="34" charset="-122"/>
              </a:rPr>
              <a:t>若</a:t>
            </a:r>
            <a:r>
              <a:rPr lang="zh-CN" altLang="en-US" sz="2400" b="0" dirty="0">
                <a:latin typeface="微软雅黑" panose="020B0503020204020204" pitchFamily="34" charset="-122"/>
                <a:ea typeface="微软雅黑" panose="020B0503020204020204" pitchFamily="34" charset="-122"/>
              </a:rPr>
              <a:t>环流1=环流2，如何区分流体沿着闭合曲线流动趋势的程度？这就需要引入</a:t>
            </a:r>
            <a:r>
              <a:rPr lang="zh-CN" altLang="en-US" sz="2400" b="0" dirty="0">
                <a:solidFill>
                  <a:srgbClr val="FF3300"/>
                </a:solidFill>
                <a:latin typeface="微软雅黑" panose="020B0503020204020204" pitchFamily="34" charset="-122"/>
                <a:ea typeface="微软雅黑" panose="020B0503020204020204" pitchFamily="34" charset="-122"/>
              </a:rPr>
              <a:t>涡度</a:t>
            </a:r>
            <a:r>
              <a:rPr lang="zh-CN" altLang="en-US" sz="2400" b="0" dirty="0">
                <a:latin typeface="微软雅黑" panose="020B0503020204020204" pitchFamily="34" charset="-122"/>
                <a:ea typeface="微软雅黑" panose="020B0503020204020204" pitchFamily="34" charset="-122"/>
              </a:rPr>
              <a:t>这一概念。</a:t>
            </a:r>
          </a:p>
        </p:txBody>
      </p:sp>
      <p:graphicFrame>
        <p:nvGraphicFramePr>
          <p:cNvPr id="9221" name="Object 5">
            <a:hlinkClick r:id="" action="ppaction://ole?verb=1"/>
          </p:cNvPr>
          <p:cNvGraphicFramePr>
            <a:graphicFrameLocks noChangeAspect="1"/>
          </p:cNvGraphicFramePr>
          <p:nvPr/>
        </p:nvGraphicFramePr>
        <p:xfrm>
          <a:off x="4114800" y="3321050"/>
          <a:ext cx="914400" cy="215900"/>
        </p:xfrm>
        <a:graphic>
          <a:graphicData uri="http://schemas.openxmlformats.org/presentationml/2006/ole">
            <p:oleObj spid="_x0000_s281582" r:id="rId4" imgW="914760" imgH="215725" progId="">
              <p:embed/>
            </p:oleObj>
          </a:graphicData>
        </a:graphic>
      </p:graphicFrame>
      <p:sp>
        <p:nvSpPr>
          <p:cNvPr id="2" name="灯片编号占位符 1"/>
          <p:cNvSpPr>
            <a:spLocks noGrp="1"/>
          </p:cNvSpPr>
          <p:nvPr>
            <p:ph type="sldNum" sz="quarter" idx="12"/>
          </p:nvPr>
        </p:nvSpPr>
        <p:spPr/>
        <p:txBody>
          <a:bodyPr/>
          <a:lstStyle/>
          <a:p>
            <a:fld id="{E5BDF72E-9FE5-429F-91AD-B59394577185}" type="slidenum">
              <a:rPr lang="zh-CN" altLang="en-US" smtClean="0"/>
              <a:pPr/>
              <a:t>27</a:t>
            </a:fld>
            <a:endParaRPr lang="zh-CN" altLang="en-US"/>
          </a:p>
        </p:txBody>
      </p:sp>
      <p:graphicFrame>
        <p:nvGraphicFramePr>
          <p:cNvPr id="7" name="对象 6"/>
          <p:cNvGraphicFramePr>
            <a:graphicFrameLocks/>
          </p:cNvGraphicFramePr>
          <p:nvPr/>
        </p:nvGraphicFramePr>
        <p:xfrm>
          <a:off x="1890577" y="3352006"/>
          <a:ext cx="2276475" cy="769938"/>
        </p:xfrm>
        <a:graphic>
          <a:graphicData uri="http://schemas.openxmlformats.org/presentationml/2006/ole">
            <p:oleObj spid="_x0000_s281583" name="Equation" r:id="rId5" imgW="20726400" imgH="7010400" progId="Equation.DSMT4">
              <p:embed/>
            </p:oleObj>
          </a:graphicData>
        </a:graphic>
      </p:graphicFrame>
      <p:graphicFrame>
        <p:nvGraphicFramePr>
          <p:cNvPr id="8" name="对象 7"/>
          <p:cNvGraphicFramePr>
            <a:graphicFrameLocks/>
          </p:cNvGraphicFramePr>
          <p:nvPr/>
        </p:nvGraphicFramePr>
        <p:xfrm>
          <a:off x="5573577" y="3321050"/>
          <a:ext cx="2376488" cy="769937"/>
        </p:xfrm>
        <a:graphic>
          <a:graphicData uri="http://schemas.openxmlformats.org/presentationml/2006/ole">
            <p:oleObj spid="_x0000_s281584" name="Equation" r:id="rId6" imgW="21640800" imgH="70104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07975" y="670789"/>
            <a:ext cx="8280400" cy="56323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indent="457200" eaLnBrk="1" hangingPunct="1">
              <a:lnSpc>
                <a:spcPct val="150000"/>
              </a:lnSpc>
            </a:pPr>
            <a:r>
              <a:rPr lang="zh-CN" altLang="en-US" sz="2000" b="0" dirty="0" smtClean="0">
                <a:latin typeface="微软雅黑" panose="020B0503020204020204" pitchFamily="34" charset="-122"/>
                <a:ea typeface="微软雅黑" panose="020B0503020204020204" pitchFamily="34" charset="-122"/>
              </a:rPr>
              <a:t>根据</a:t>
            </a:r>
            <a:r>
              <a:rPr lang="zh-CN" altLang="en-US" sz="2000" b="0" dirty="0">
                <a:latin typeface="微软雅黑" panose="020B0503020204020204" pitchFamily="34" charset="-122"/>
                <a:ea typeface="微软雅黑" panose="020B0503020204020204" pitchFamily="34" charset="-122"/>
              </a:rPr>
              <a:t>环流的定义，可以用斯托克斯公式将其转化为流体涡度。</a:t>
            </a:r>
          </a:p>
          <a:p>
            <a:pPr indent="457200" eaLnBrk="1" hangingPunct="1">
              <a:lnSpc>
                <a:spcPct val="150000"/>
              </a:lnSpc>
            </a:pPr>
            <a:endParaRPr lang="zh-CN" altLang="en-US" sz="2000" b="0" dirty="0">
              <a:latin typeface="微软雅黑" panose="020B0503020204020204" pitchFamily="34" charset="-122"/>
              <a:ea typeface="微软雅黑" panose="020B0503020204020204" pitchFamily="34" charset="-122"/>
            </a:endParaRPr>
          </a:p>
          <a:p>
            <a:pPr indent="457200" eaLnBrk="1" hangingPunct="1">
              <a:lnSpc>
                <a:spcPct val="150000"/>
              </a:lnSpc>
            </a:pPr>
            <a:endParaRPr lang="zh-CN" altLang="en-US" sz="2000" b="0" dirty="0">
              <a:latin typeface="微软雅黑" panose="020B0503020204020204" pitchFamily="34" charset="-122"/>
              <a:ea typeface="微软雅黑" panose="020B0503020204020204" pitchFamily="34" charset="-122"/>
            </a:endParaRPr>
          </a:p>
          <a:p>
            <a:pPr indent="457200" eaLnBrk="1" hangingPunct="1">
              <a:lnSpc>
                <a:spcPct val="150000"/>
              </a:lnSpc>
            </a:pPr>
            <a:endParaRPr lang="zh-CN" altLang="en-US" sz="2000" b="0" dirty="0">
              <a:latin typeface="微软雅黑" panose="020B0503020204020204" pitchFamily="34" charset="-122"/>
              <a:ea typeface="微软雅黑" panose="020B0503020204020204" pitchFamily="34" charset="-122"/>
            </a:endParaRPr>
          </a:p>
          <a:p>
            <a:pPr indent="457200" eaLnBrk="1" hangingPunct="1">
              <a:lnSpc>
                <a:spcPct val="150000"/>
              </a:lnSpc>
            </a:pPr>
            <a:endParaRPr lang="zh-CN" altLang="en-US" sz="2000" b="0" dirty="0">
              <a:latin typeface="微软雅黑" panose="020B0503020204020204" pitchFamily="34" charset="-122"/>
              <a:ea typeface="微软雅黑" panose="020B0503020204020204" pitchFamily="34" charset="-122"/>
            </a:endParaRPr>
          </a:p>
          <a:p>
            <a:pPr indent="457200" eaLnBrk="1" hangingPunct="1">
              <a:lnSpc>
                <a:spcPct val="150000"/>
              </a:lnSpc>
            </a:pPr>
            <a:endParaRPr lang="en-US" altLang="zh-CN" sz="2000" b="0" dirty="0" smtClean="0">
              <a:latin typeface="微软雅黑" panose="020B0503020204020204" pitchFamily="34" charset="-122"/>
              <a:ea typeface="微软雅黑" panose="020B0503020204020204" pitchFamily="34" charset="-122"/>
            </a:endParaRPr>
          </a:p>
          <a:p>
            <a:pPr indent="457200" eaLnBrk="1" hangingPunct="1">
              <a:lnSpc>
                <a:spcPct val="150000"/>
              </a:lnSpc>
            </a:pPr>
            <a:endParaRPr lang="en-US" altLang="zh-CN" sz="2000" b="0" dirty="0">
              <a:latin typeface="微软雅黑" panose="020B0503020204020204" pitchFamily="34" charset="-122"/>
              <a:ea typeface="微软雅黑" panose="020B0503020204020204" pitchFamily="34" charset="-122"/>
            </a:endParaRPr>
          </a:p>
          <a:p>
            <a:pPr indent="457200" eaLnBrk="1" hangingPunct="1">
              <a:lnSpc>
                <a:spcPct val="150000"/>
              </a:lnSpc>
            </a:pPr>
            <a:endParaRPr lang="zh-CN" altLang="en-US" sz="2000" b="0" dirty="0">
              <a:latin typeface="微软雅黑" panose="020B0503020204020204" pitchFamily="34" charset="-122"/>
              <a:ea typeface="微软雅黑" panose="020B0503020204020204" pitchFamily="34" charset="-122"/>
            </a:endParaRPr>
          </a:p>
          <a:p>
            <a:pPr indent="457200" eaLnBrk="1" hangingPunct="1">
              <a:lnSpc>
                <a:spcPct val="150000"/>
              </a:lnSpc>
            </a:pPr>
            <a:endParaRPr lang="zh-CN" altLang="en-US" sz="2000" b="0" dirty="0">
              <a:latin typeface="微软雅黑" panose="020B0503020204020204" pitchFamily="34" charset="-122"/>
              <a:ea typeface="微软雅黑" panose="020B0503020204020204" pitchFamily="34" charset="-122"/>
            </a:endParaRPr>
          </a:p>
          <a:p>
            <a:pPr indent="457200" eaLnBrk="1" hangingPunct="1">
              <a:lnSpc>
                <a:spcPct val="150000"/>
              </a:lnSpc>
            </a:pPr>
            <a:r>
              <a:rPr lang="zh-CN" altLang="en-US" sz="2000" b="0" dirty="0" smtClean="0">
                <a:latin typeface="微软雅黑" panose="020B0503020204020204" pitchFamily="34" charset="-122"/>
                <a:ea typeface="微软雅黑" panose="020B0503020204020204" pitchFamily="34" charset="-122"/>
              </a:rPr>
              <a:t>反映</a:t>
            </a:r>
            <a:r>
              <a:rPr lang="zh-CN" altLang="en-US" sz="2000" b="0" dirty="0">
                <a:latin typeface="微软雅黑" panose="020B0503020204020204" pitchFamily="34" charset="-122"/>
                <a:ea typeface="微软雅黑" panose="020B0503020204020204" pitchFamily="34" charset="-122"/>
              </a:rPr>
              <a:t>了流体涡度与速度环流之间的联系，</a:t>
            </a:r>
            <a:r>
              <a:rPr lang="zh-CN" altLang="en-US" sz="2000" b="0" dirty="0">
                <a:solidFill>
                  <a:srgbClr val="C00000"/>
                </a:solidFill>
                <a:latin typeface="微软雅黑" panose="020B0503020204020204" pitchFamily="34" charset="-122"/>
                <a:ea typeface="微软雅黑" panose="020B0503020204020204" pitchFamily="34" charset="-122"/>
              </a:rPr>
              <a:t>流体某点的涡度矢在单位面元的法向分量=单位面积速度环流的极限值</a:t>
            </a:r>
            <a:r>
              <a:rPr lang="zh-CN" altLang="en-US" sz="2000" b="0" dirty="0">
                <a:latin typeface="微软雅黑" panose="020B0503020204020204" pitchFamily="34" charset="-122"/>
                <a:ea typeface="微软雅黑" panose="020B0503020204020204" pitchFamily="34" charset="-122"/>
              </a:rPr>
              <a:t>，是度量流体旋转程度的物理量</a:t>
            </a:r>
            <a:r>
              <a:rPr lang="zh-CN" altLang="en-US" sz="2000" b="0" dirty="0" smtClean="0">
                <a:latin typeface="微软雅黑" panose="020B0503020204020204" pitchFamily="34" charset="-122"/>
                <a:ea typeface="微软雅黑" panose="020B0503020204020204" pitchFamily="34" charset="-122"/>
              </a:rPr>
              <a:t>。   </a:t>
            </a:r>
            <a:endParaRPr lang="zh-CN" altLang="en-US" sz="2000" b="0" dirty="0">
              <a:latin typeface="微软雅黑" panose="020B0503020204020204" pitchFamily="34" charset="-122"/>
              <a:ea typeface="微软雅黑" panose="020B0503020204020204" pitchFamily="34" charset="-122"/>
            </a:endParaRPr>
          </a:p>
        </p:txBody>
      </p:sp>
      <p:graphicFrame>
        <p:nvGraphicFramePr>
          <p:cNvPr id="10243" name="Object 3">
            <a:hlinkClick r:id="" action="ppaction://ole?verb=1"/>
          </p:cNvPr>
          <p:cNvGraphicFramePr>
            <a:graphicFrameLocks noChangeAspect="1"/>
          </p:cNvGraphicFramePr>
          <p:nvPr/>
        </p:nvGraphicFramePr>
        <p:xfrm>
          <a:off x="2052638" y="1485900"/>
          <a:ext cx="6586537" cy="3259138"/>
        </p:xfrm>
        <a:graphic>
          <a:graphicData uri="http://schemas.openxmlformats.org/presentationml/2006/ole">
            <p:oleObj spid="_x0000_s282002" r:id="rId3" imgW="2412720" imgH="1193760" progId="">
              <p:embed/>
            </p:oleObj>
          </a:graphicData>
        </a:graphic>
      </p:graphicFrame>
      <p:sp>
        <p:nvSpPr>
          <p:cNvPr id="2" name="灯片编号占位符 1"/>
          <p:cNvSpPr>
            <a:spLocks noGrp="1"/>
          </p:cNvSpPr>
          <p:nvPr>
            <p:ph type="sldNum" sz="quarter" idx="12"/>
          </p:nvPr>
        </p:nvSpPr>
        <p:spPr/>
        <p:txBody>
          <a:bodyPr/>
          <a:lstStyle/>
          <a:p>
            <a:fld id="{E5BDF72E-9FE5-429F-91AD-B59394577185}" type="slidenum">
              <a:rPr lang="zh-CN" altLang="en-US" smtClean="0"/>
              <a:pPr/>
              <a:t>28</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323850" y="1773238"/>
            <a:ext cx="8280400" cy="3416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0" dirty="0" smtClean="0">
                <a:latin typeface="微软雅黑" panose="020B0503020204020204" pitchFamily="34" charset="-122"/>
                <a:ea typeface="微软雅黑" panose="020B0503020204020204" pitchFamily="34" charset="-122"/>
              </a:rPr>
              <a:t>           是</a:t>
            </a:r>
            <a:r>
              <a:rPr lang="zh-CN" altLang="en-US" sz="2400" b="0" dirty="0">
                <a:latin typeface="微软雅黑" panose="020B0503020204020204" pitchFamily="34" charset="-122"/>
                <a:ea typeface="微软雅黑" panose="020B0503020204020204" pitchFamily="34" charset="-122"/>
              </a:rPr>
              <a:t>反映流体旋转特征的重要物理量，  </a:t>
            </a:r>
            <a:r>
              <a:rPr lang="zh-CN" altLang="en-US" sz="2400" b="0" dirty="0" smtClean="0">
                <a:latin typeface="微软雅黑" panose="020B0503020204020204" pitchFamily="34" charset="-122"/>
                <a:ea typeface="微软雅黑" panose="020B0503020204020204" pitchFamily="34" charset="-122"/>
              </a:rPr>
              <a:t>   的</a:t>
            </a:r>
            <a:r>
              <a:rPr lang="zh-CN" altLang="en-US" sz="2400" b="0" dirty="0">
                <a:latin typeface="微软雅黑" panose="020B0503020204020204" pitchFamily="34" charset="-122"/>
                <a:ea typeface="微软雅黑" panose="020B0503020204020204" pitchFamily="34" charset="-122"/>
              </a:rPr>
              <a:t>变化，可以刻画涡旋运动的变化，速度环流从另外一个角度反映了流体的选择特征——</a:t>
            </a:r>
            <a:r>
              <a:rPr lang="zh-CN" altLang="en-US" sz="2400" b="0" dirty="0" smtClean="0">
                <a:latin typeface="微软雅黑" panose="020B0503020204020204" pitchFamily="34" charset="-122"/>
                <a:ea typeface="微软雅黑" panose="020B0503020204020204" pitchFamily="34" charset="-122"/>
              </a:rPr>
              <a:t>流体</a:t>
            </a:r>
            <a:r>
              <a:rPr lang="zh-CN" altLang="en-US" sz="2400" b="0" dirty="0">
                <a:latin typeface="微软雅黑" panose="020B0503020204020204" pitchFamily="34" charset="-122"/>
                <a:ea typeface="微软雅黑" panose="020B0503020204020204" pitchFamily="34" charset="-122"/>
              </a:rPr>
              <a:t>旋转</a:t>
            </a:r>
            <a:r>
              <a:rPr lang="zh-CN" altLang="en-US" sz="2400" b="0" dirty="0" smtClean="0">
                <a:latin typeface="微软雅黑" panose="020B0503020204020204" pitchFamily="34" charset="-122"/>
                <a:ea typeface="微软雅黑" panose="020B0503020204020204" pitchFamily="34" charset="-122"/>
              </a:rPr>
              <a:t>的</a:t>
            </a:r>
            <a:r>
              <a:rPr lang="zh-CN" altLang="en-US" sz="2400" b="0" dirty="0">
                <a:latin typeface="微软雅黑" panose="020B0503020204020204" pitchFamily="34" charset="-122"/>
                <a:ea typeface="微软雅黑" panose="020B0503020204020204" pitchFamily="34" charset="-122"/>
              </a:rPr>
              <a:t>总趋势。</a:t>
            </a:r>
          </a:p>
          <a:p>
            <a:pPr indent="457200" eaLnBrk="1" hangingPunct="1">
              <a:lnSpc>
                <a:spcPct val="150000"/>
              </a:lnSpc>
            </a:pPr>
            <a:r>
              <a:rPr lang="zh-CN" altLang="en-US" sz="2400" b="0" dirty="0" smtClean="0">
                <a:latin typeface="微软雅黑" panose="020B0503020204020204" pitchFamily="34" charset="-122"/>
                <a:ea typeface="微软雅黑" panose="020B0503020204020204" pitchFamily="34" charset="-122"/>
                <a:sym typeface="Arial" panose="020B0604020202020204" pitchFamily="34" charset="0"/>
              </a:rPr>
              <a:t>环流</a:t>
            </a:r>
            <a:r>
              <a:rPr lang="zh-CN" altLang="en-US" sz="2400" b="0" dirty="0">
                <a:latin typeface="微软雅黑" panose="020B0503020204020204" pitchFamily="34" charset="-122"/>
                <a:ea typeface="微软雅黑" panose="020B0503020204020204" pitchFamily="34" charset="-122"/>
                <a:sym typeface="Arial" panose="020B0604020202020204" pitchFamily="34" charset="0"/>
              </a:rPr>
              <a:t>随时间的变化，即</a:t>
            </a:r>
            <a:r>
              <a:rPr lang="zh-CN" altLang="en-US" sz="2400" b="0" dirty="0">
                <a:solidFill>
                  <a:srgbClr val="002060"/>
                </a:solidFill>
                <a:latin typeface="微软雅黑" panose="020B0503020204020204" pitchFamily="34" charset="-122"/>
                <a:ea typeface="微软雅黑" panose="020B0503020204020204" pitchFamily="34" charset="-122"/>
                <a:sym typeface="Arial" panose="020B0604020202020204" pitchFamily="34" charset="0"/>
              </a:rPr>
              <a:t>环流定理</a:t>
            </a:r>
            <a:r>
              <a:rPr lang="zh-CN" altLang="en-US" sz="2400" b="0" dirty="0">
                <a:latin typeface="微软雅黑" panose="020B0503020204020204" pitchFamily="34" charset="-122"/>
                <a:ea typeface="微软雅黑" panose="020B0503020204020204" pitchFamily="34" charset="-122"/>
                <a:sym typeface="Arial" panose="020B0604020202020204" pitchFamily="34" charset="0"/>
              </a:rPr>
              <a:t>，包括：</a:t>
            </a:r>
            <a:r>
              <a:rPr lang="zh-CN" altLang="en-US" sz="2400" b="0"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一般环流定理</a:t>
            </a:r>
            <a:r>
              <a:rPr lang="zh-CN" altLang="en-US" sz="2400" b="0" dirty="0">
                <a:latin typeface="微软雅黑" panose="020B0503020204020204" pitchFamily="34" charset="-122"/>
                <a:ea typeface="微软雅黑" panose="020B0503020204020204" pitchFamily="34" charset="-122"/>
                <a:sym typeface="Arial" panose="020B0604020202020204" pitchFamily="34" charset="0"/>
              </a:rPr>
              <a:t>，</a:t>
            </a:r>
            <a:r>
              <a:rPr lang="zh-CN" altLang="en-US" sz="2400" b="0" dirty="0">
                <a:solidFill>
                  <a:srgbClr val="002060"/>
                </a:solidFill>
                <a:latin typeface="微软雅黑" panose="020B0503020204020204" pitchFamily="34" charset="-122"/>
                <a:ea typeface="微软雅黑" panose="020B0503020204020204" pitchFamily="34" charset="-122"/>
                <a:sym typeface="Arial" panose="020B0604020202020204" pitchFamily="34" charset="0"/>
              </a:rPr>
              <a:t>Kelvin环流定理</a:t>
            </a:r>
            <a:r>
              <a:rPr lang="zh-CN" altLang="en-US" sz="2400" b="0" dirty="0">
                <a:latin typeface="微软雅黑" panose="020B0503020204020204" pitchFamily="34" charset="-122"/>
                <a:ea typeface="微软雅黑" panose="020B0503020204020204" pitchFamily="34" charset="-122"/>
                <a:sym typeface="Arial" panose="020B0604020202020204" pitchFamily="34" charset="0"/>
              </a:rPr>
              <a:t>(绝对环流定理)和</a:t>
            </a:r>
            <a:r>
              <a:rPr lang="zh-CN" altLang="en-US" sz="2400" b="0" dirty="0">
                <a:solidFill>
                  <a:schemeClr val="accent2"/>
                </a:solidFill>
                <a:latin typeface="微软雅黑" panose="020B0503020204020204" pitchFamily="34" charset="-122"/>
                <a:ea typeface="微软雅黑" panose="020B0503020204020204" pitchFamily="34" charset="-122"/>
                <a:sym typeface="Arial" panose="020B0604020202020204" pitchFamily="34" charset="0"/>
              </a:rPr>
              <a:t>Bjerknes环流定理</a:t>
            </a:r>
            <a:r>
              <a:rPr lang="zh-CN" altLang="en-US" sz="2400" b="0" dirty="0">
                <a:latin typeface="微软雅黑" panose="020B0503020204020204" pitchFamily="34" charset="-122"/>
                <a:ea typeface="微软雅黑" panose="020B0503020204020204" pitchFamily="34" charset="-122"/>
                <a:sym typeface="Arial" panose="020B0604020202020204" pitchFamily="34" charset="0"/>
              </a:rPr>
              <a:t>(相对环流定理)三种。</a:t>
            </a:r>
          </a:p>
        </p:txBody>
      </p:sp>
      <p:graphicFrame>
        <p:nvGraphicFramePr>
          <p:cNvPr id="11267" name="Object 3">
            <a:hlinkClick r:id="" action="ppaction://ole?verb=1"/>
          </p:cNvPr>
          <p:cNvGraphicFramePr>
            <a:graphicFrameLocks noChangeAspect="1"/>
          </p:cNvGraphicFramePr>
          <p:nvPr/>
        </p:nvGraphicFramePr>
        <p:xfrm>
          <a:off x="3348038" y="765175"/>
          <a:ext cx="1525587" cy="1076325"/>
        </p:xfrm>
        <a:graphic>
          <a:graphicData uri="http://schemas.openxmlformats.org/presentationml/2006/ole">
            <p:oleObj spid="_x0000_s344067" r:id="rId3" imgW="559160" imgH="393790" progId="">
              <p:embed/>
            </p:oleObj>
          </a:graphicData>
        </a:graphic>
      </p:graphicFrame>
      <p:graphicFrame>
        <p:nvGraphicFramePr>
          <p:cNvPr id="11268" name="Object 4">
            <a:hlinkClick r:id="" action="ppaction://ole?verb=1"/>
          </p:cNvPr>
          <p:cNvGraphicFramePr>
            <a:graphicFrameLocks noChangeAspect="1"/>
          </p:cNvGraphicFramePr>
          <p:nvPr/>
        </p:nvGraphicFramePr>
        <p:xfrm>
          <a:off x="900113" y="1844675"/>
          <a:ext cx="528637" cy="577850"/>
        </p:xfrm>
        <a:graphic>
          <a:graphicData uri="http://schemas.openxmlformats.org/presentationml/2006/ole">
            <p:oleObj spid="_x0000_s344066" r:id="rId4" imgW="140011" imgH="152641" progId="">
              <p:embed/>
            </p:oleObj>
          </a:graphicData>
        </a:graphic>
      </p:graphicFrame>
      <p:graphicFrame>
        <p:nvGraphicFramePr>
          <p:cNvPr id="11269" name="Object 5">
            <a:hlinkClick r:id="" action="ppaction://ole?verb=1"/>
          </p:cNvPr>
          <p:cNvGraphicFramePr>
            <a:graphicFrameLocks noChangeAspect="1"/>
          </p:cNvGraphicFramePr>
          <p:nvPr/>
        </p:nvGraphicFramePr>
        <p:xfrm>
          <a:off x="6262688" y="1841500"/>
          <a:ext cx="530225" cy="577850"/>
        </p:xfrm>
        <a:graphic>
          <a:graphicData uri="http://schemas.openxmlformats.org/presentationml/2006/ole">
            <p:oleObj spid="_x0000_s344065" r:id="rId5" imgW="140011" imgH="152641" progId="">
              <p:embed/>
            </p:oleObj>
          </a:graphicData>
        </a:graphic>
      </p:graphicFrame>
      <p:sp>
        <p:nvSpPr>
          <p:cNvPr id="2" name="灯片编号占位符 1"/>
          <p:cNvSpPr>
            <a:spLocks noGrp="1"/>
          </p:cNvSpPr>
          <p:nvPr>
            <p:ph type="sldNum" sz="quarter" idx="12"/>
          </p:nvPr>
        </p:nvSpPr>
        <p:spPr/>
        <p:txBody>
          <a:bodyPr/>
          <a:lstStyle/>
          <a:p>
            <a:fld id="{E5BDF72E-9FE5-429F-91AD-B59394577185}" type="slidenum">
              <a:rPr lang="zh-CN" altLang="en-US" smtClean="0"/>
              <a:pPr/>
              <a:t>29</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p:txBody>
          <a:bodyPr/>
          <a:lstStyle/>
          <a:p>
            <a:r>
              <a:rPr lang="zh-CN" altLang="en-US" dirty="0"/>
              <a:t>本章主要内容</a:t>
            </a:r>
          </a:p>
        </p:txBody>
      </p:sp>
      <p:sp>
        <p:nvSpPr>
          <p:cNvPr id="674819" name="Rectangle 3"/>
          <p:cNvSpPr>
            <a:spLocks noGrp="1" noChangeArrowheads="1"/>
          </p:cNvSpPr>
          <p:nvPr>
            <p:ph idx="1"/>
          </p:nvPr>
        </p:nvSpPr>
        <p:spPr/>
        <p:txBody>
          <a:bodyPr/>
          <a:lstStyle/>
          <a:p>
            <a:r>
              <a:rPr lang="zh-CN" altLang="en-US" sz="2400" dirty="0" smtClean="0"/>
              <a:t>环流定理</a:t>
            </a:r>
            <a:endParaRPr lang="zh-CN" altLang="en-US" sz="2400" dirty="0"/>
          </a:p>
          <a:p>
            <a:r>
              <a:rPr lang="zh-CN" altLang="en-US" sz="2400" dirty="0" smtClean="0"/>
              <a:t>涡度</a:t>
            </a:r>
            <a:r>
              <a:rPr lang="zh-CN" altLang="en-US" sz="2400" dirty="0"/>
              <a:t>方程</a:t>
            </a:r>
          </a:p>
        </p:txBody>
      </p:sp>
      <p:sp>
        <p:nvSpPr>
          <p:cNvPr id="6" name="灯片编号占位符 5"/>
          <p:cNvSpPr>
            <a:spLocks noGrp="1"/>
          </p:cNvSpPr>
          <p:nvPr>
            <p:ph type="sldNum" sz="quarter" idx="12"/>
          </p:nvPr>
        </p:nvSpPr>
        <p:spPr/>
        <p:txBody>
          <a:bodyPr/>
          <a:lstStyle/>
          <a:p>
            <a:fld id="{0B09267B-BD22-44EE-AB6F-9C4DC62FDC66}" type="slidenum">
              <a:rPr lang="en-US" altLang="zh-CN"/>
              <a:pPr/>
              <a:t>3</a:t>
            </a:fld>
            <a:endParaRPr lang="en-US" altLang="zh-CN"/>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07975" y="892175"/>
            <a:ext cx="8280400" cy="5078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2400" b="0" dirty="0" smtClean="0">
                <a:latin typeface="微软雅黑" panose="020B0503020204020204" pitchFamily="34" charset="-122"/>
                <a:ea typeface="微软雅黑" panose="020B0503020204020204" pitchFamily="34" charset="-122"/>
              </a:rPr>
              <a:t>1</a:t>
            </a:r>
            <a:r>
              <a:rPr lang="zh-CN" altLang="en-US" sz="2400" b="0" dirty="0">
                <a:latin typeface="微软雅黑" panose="020B0503020204020204" pitchFamily="34" charset="-122"/>
                <a:ea typeface="微软雅黑" panose="020B0503020204020204" pitchFamily="34" charset="-122"/>
              </a:rPr>
              <a:t>、一般环流定理</a:t>
            </a:r>
          </a:p>
          <a:p>
            <a:pPr algn="just" eaLnBrk="1" hangingPunct="1">
              <a:lnSpc>
                <a:spcPct val="150000"/>
              </a:lnSpc>
            </a:pPr>
            <a:r>
              <a:rPr lang="zh-CN" altLang="en-US" sz="2400" b="0" dirty="0" smtClean="0">
                <a:latin typeface="微软雅黑" panose="020B0503020204020204" pitchFamily="34" charset="-122"/>
                <a:ea typeface="微软雅黑" panose="020B0503020204020204" pitchFamily="34" charset="-122"/>
              </a:rPr>
              <a:t>环流</a:t>
            </a:r>
            <a:r>
              <a:rPr lang="zh-CN" altLang="en-US" sz="2400" b="0" dirty="0">
                <a:latin typeface="微软雅黑" panose="020B0503020204020204" pitchFamily="34" charset="-122"/>
                <a:ea typeface="微软雅黑" panose="020B0503020204020204" pitchFamily="34" charset="-122"/>
              </a:rPr>
              <a:t>的变化(环流加速度)</a:t>
            </a:r>
          </a:p>
          <a:p>
            <a:pPr algn="just" eaLnBrk="1" hangingPunct="1">
              <a:lnSpc>
                <a:spcPct val="150000"/>
              </a:lnSpc>
            </a:pPr>
            <a:endParaRPr lang="zh-CN" altLang="en-US" sz="2400" b="0" dirty="0">
              <a:latin typeface="微软雅黑" panose="020B0503020204020204" pitchFamily="34" charset="-122"/>
              <a:ea typeface="微软雅黑" panose="020B0503020204020204" pitchFamily="34" charset="-122"/>
            </a:endParaRPr>
          </a:p>
          <a:p>
            <a:pPr algn="just" eaLnBrk="1" hangingPunct="1">
              <a:lnSpc>
                <a:spcPct val="150000"/>
              </a:lnSpc>
            </a:pPr>
            <a:endParaRPr lang="zh-CN" altLang="en-US" sz="2400" b="0" dirty="0">
              <a:latin typeface="微软雅黑" panose="020B0503020204020204" pitchFamily="34" charset="-122"/>
              <a:ea typeface="微软雅黑" panose="020B0503020204020204" pitchFamily="34" charset="-122"/>
            </a:endParaRPr>
          </a:p>
          <a:p>
            <a:pPr algn="just" eaLnBrk="1" hangingPunct="1">
              <a:lnSpc>
                <a:spcPct val="150000"/>
              </a:lnSpc>
            </a:pPr>
            <a:endParaRPr lang="zh-CN" altLang="en-US" sz="2400" b="0" dirty="0">
              <a:latin typeface="微软雅黑" panose="020B0503020204020204" pitchFamily="34" charset="-122"/>
              <a:ea typeface="微软雅黑" panose="020B0503020204020204" pitchFamily="34" charset="-122"/>
            </a:endParaRPr>
          </a:p>
          <a:p>
            <a:pPr algn="just" eaLnBrk="1" hangingPunct="1">
              <a:lnSpc>
                <a:spcPct val="150000"/>
              </a:lnSpc>
            </a:pPr>
            <a:endParaRPr lang="zh-CN" altLang="en-US" sz="2400" b="0" dirty="0">
              <a:latin typeface="微软雅黑" panose="020B0503020204020204" pitchFamily="34" charset="-122"/>
              <a:ea typeface="微软雅黑" panose="020B0503020204020204" pitchFamily="34" charset="-122"/>
            </a:endParaRPr>
          </a:p>
          <a:p>
            <a:pPr indent="457200" algn="just" eaLnBrk="1" hangingPunct="1">
              <a:lnSpc>
                <a:spcPct val="150000"/>
              </a:lnSpc>
            </a:pPr>
            <a:r>
              <a:rPr lang="zh-CN" altLang="en-US" sz="2400" b="0" dirty="0" smtClean="0">
                <a:latin typeface="微软雅黑" panose="020B0503020204020204" pitchFamily="34" charset="-122"/>
                <a:ea typeface="微软雅黑" panose="020B0503020204020204" pitchFamily="34" charset="-122"/>
              </a:rPr>
              <a:t>第二</a:t>
            </a:r>
            <a:r>
              <a:rPr lang="zh-CN" altLang="en-US" sz="2400" b="0" dirty="0">
                <a:latin typeface="微软雅黑" panose="020B0503020204020204" pitchFamily="34" charset="-122"/>
                <a:ea typeface="微软雅黑" panose="020B0503020204020204" pitchFamily="34" charset="-122"/>
              </a:rPr>
              <a:t>项：由于考虑积分路径为流体质点组成的物质线所致，即原先构成闭合曲线的流点虽然其形状和长短可以变化，但流动以后仍构成闭合曲线，第二项为零</a:t>
            </a:r>
            <a:r>
              <a:rPr lang="zh-CN" altLang="en-US" sz="2400" b="0" dirty="0" smtClean="0">
                <a:latin typeface="微软雅黑" panose="020B0503020204020204" pitchFamily="34" charset="-122"/>
                <a:ea typeface="微软雅黑" panose="020B0503020204020204" pitchFamily="34" charset="-122"/>
              </a:rPr>
              <a:t>。</a:t>
            </a:r>
            <a:endParaRPr lang="zh-CN" altLang="en-US" sz="2400" b="0" dirty="0">
              <a:latin typeface="微软雅黑" panose="020B0503020204020204" pitchFamily="34" charset="-122"/>
              <a:ea typeface="微软雅黑" panose="020B0503020204020204" pitchFamily="34" charset="-122"/>
            </a:endParaRPr>
          </a:p>
        </p:txBody>
      </p:sp>
      <p:pic>
        <p:nvPicPr>
          <p:cNvPr id="12292"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11638" y="3644900"/>
            <a:ext cx="3775075" cy="5762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2" name="灯片编号占位符 1"/>
          <p:cNvSpPr>
            <a:spLocks noGrp="1"/>
          </p:cNvSpPr>
          <p:nvPr>
            <p:ph type="sldNum" sz="quarter" idx="12"/>
          </p:nvPr>
        </p:nvSpPr>
        <p:spPr/>
        <p:txBody>
          <a:bodyPr/>
          <a:lstStyle/>
          <a:p>
            <a:fld id="{E5BDF72E-9FE5-429F-91AD-B59394577185}" type="slidenum">
              <a:rPr lang="zh-CN" altLang="en-US" smtClean="0"/>
              <a:pPr/>
              <a:t>30</a:t>
            </a:fld>
            <a:endParaRPr lang="zh-CN" altLang="en-US"/>
          </a:p>
        </p:txBody>
      </p:sp>
      <p:graphicFrame>
        <p:nvGraphicFramePr>
          <p:cNvPr id="6" name="Object 9"/>
          <p:cNvGraphicFramePr>
            <a:graphicFrameLocks noChangeAspect="1"/>
          </p:cNvGraphicFramePr>
          <p:nvPr/>
        </p:nvGraphicFramePr>
        <p:xfrm>
          <a:off x="1949450" y="2795588"/>
          <a:ext cx="5827713" cy="862012"/>
        </p:xfrm>
        <a:graphic>
          <a:graphicData uri="http://schemas.openxmlformats.org/presentationml/2006/ole">
            <p:oleObj spid="_x0000_s285042" name="Equation" r:id="rId4" imgW="69189600" imgH="103632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323850" y="549275"/>
            <a:ext cx="8280400" cy="5578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0" dirty="0">
                <a:latin typeface="微软雅黑" panose="020B0503020204020204" pitchFamily="34" charset="-122"/>
                <a:ea typeface="微软雅黑" panose="020B0503020204020204" pitchFamily="34" charset="-122"/>
              </a:rPr>
              <a:t>      </a:t>
            </a:r>
            <a:r>
              <a:rPr lang="zh-CN" altLang="en-US" sz="2400" b="0" dirty="0" smtClean="0">
                <a:latin typeface="微软雅黑" panose="020B0503020204020204" pitchFamily="34" charset="-122"/>
                <a:ea typeface="微软雅黑" panose="020B0503020204020204" pitchFamily="34" charset="-122"/>
              </a:rPr>
              <a:t>       是</a:t>
            </a:r>
            <a:r>
              <a:rPr lang="zh-CN" altLang="en-US" sz="2400" b="0" dirty="0">
                <a:latin typeface="微软雅黑" panose="020B0503020204020204" pitchFamily="34" charset="-122"/>
                <a:ea typeface="微软雅黑" panose="020B0503020204020204" pitchFamily="34" charset="-122"/>
              </a:rPr>
              <a:t>物质环线上的有向弧元，它随着流体运动而变化。</a:t>
            </a:r>
          </a:p>
          <a:p>
            <a:pPr eaLnBrk="1" hangingPunct="1">
              <a:lnSpc>
                <a:spcPct val="150000"/>
              </a:lnSpc>
            </a:pPr>
            <a:endParaRPr lang="zh-CN" altLang="en-US" sz="2400" b="0" dirty="0">
              <a:latin typeface="微软雅黑" panose="020B0503020204020204" pitchFamily="34" charset="-122"/>
              <a:ea typeface="微软雅黑" panose="020B0503020204020204" pitchFamily="34" charset="-122"/>
            </a:endParaRPr>
          </a:p>
          <a:p>
            <a:pPr eaLnBrk="1" hangingPunct="1">
              <a:lnSpc>
                <a:spcPct val="150000"/>
              </a:lnSpc>
            </a:pPr>
            <a:endParaRPr lang="zh-CN" altLang="en-US" sz="2400" b="0" dirty="0">
              <a:latin typeface="微软雅黑" panose="020B0503020204020204" pitchFamily="34" charset="-122"/>
              <a:ea typeface="微软雅黑" panose="020B0503020204020204" pitchFamily="34" charset="-122"/>
            </a:endParaRPr>
          </a:p>
          <a:p>
            <a:pPr eaLnBrk="1" hangingPunct="1">
              <a:lnSpc>
                <a:spcPct val="150000"/>
              </a:lnSpc>
            </a:pPr>
            <a:r>
              <a:rPr lang="zh-CN" altLang="en-US" sz="2400" b="0" dirty="0">
                <a:latin typeface="微软雅黑" panose="020B0503020204020204" pitchFamily="34" charset="-122"/>
                <a:ea typeface="微软雅黑" panose="020B0503020204020204" pitchFamily="34" charset="-122"/>
              </a:rPr>
              <a:t>    </a:t>
            </a:r>
            <a:r>
              <a:rPr lang="zh-CN" altLang="en-US" sz="2400" b="0" dirty="0" smtClean="0">
                <a:latin typeface="微软雅黑" panose="020B0503020204020204" pitchFamily="34" charset="-122"/>
                <a:ea typeface="微软雅黑" panose="020B0503020204020204" pitchFamily="34" charset="-122"/>
              </a:rPr>
              <a:t>其中        是个别</a:t>
            </a:r>
            <a:r>
              <a:rPr lang="zh-CN" altLang="en-US" sz="2400" b="0" dirty="0">
                <a:latin typeface="微软雅黑" panose="020B0503020204020204" pitchFamily="34" charset="-122"/>
                <a:ea typeface="微软雅黑" panose="020B0503020204020204" pitchFamily="34" charset="-122"/>
              </a:rPr>
              <a:t>微商，</a:t>
            </a:r>
            <a:r>
              <a:rPr lang="zh-CN" altLang="en-US" sz="2400" b="0" dirty="0" smtClean="0">
                <a:latin typeface="微软雅黑" panose="020B0503020204020204" pitchFamily="34" charset="-122"/>
                <a:ea typeface="微软雅黑" panose="020B0503020204020204" pitchFamily="34" charset="-122"/>
              </a:rPr>
              <a:t>而      </a:t>
            </a:r>
            <a:r>
              <a:rPr lang="zh-CN" altLang="en-US" sz="2400" b="0" dirty="0">
                <a:latin typeface="微软雅黑" panose="020B0503020204020204" pitchFamily="34" charset="-122"/>
                <a:ea typeface="微软雅黑" panose="020B0503020204020204" pitchFamily="34" charset="-122"/>
              </a:rPr>
              <a:t>是空间微商，这两个运算符可以交换次序。</a:t>
            </a:r>
          </a:p>
          <a:p>
            <a:pPr eaLnBrk="1" hangingPunct="1">
              <a:lnSpc>
                <a:spcPct val="150000"/>
              </a:lnSpc>
            </a:pPr>
            <a:r>
              <a:rPr lang="zh-CN" altLang="en-US" sz="2400" b="0" dirty="0">
                <a:latin typeface="微软雅黑" panose="020B0503020204020204" pitchFamily="34" charset="-122"/>
                <a:ea typeface="微软雅黑" panose="020B0503020204020204" pitchFamily="34" charset="-122"/>
              </a:rPr>
              <a:t>    即有：</a:t>
            </a:r>
          </a:p>
          <a:p>
            <a:pPr eaLnBrk="1" hangingPunct="1">
              <a:lnSpc>
                <a:spcPct val="150000"/>
              </a:lnSpc>
            </a:pPr>
            <a:endParaRPr lang="zh-CN" altLang="en-US" sz="2400" b="0" dirty="0">
              <a:latin typeface="微软雅黑" panose="020B0503020204020204" pitchFamily="34" charset="-122"/>
              <a:ea typeface="微软雅黑" panose="020B0503020204020204" pitchFamily="34" charset="-122"/>
            </a:endParaRPr>
          </a:p>
          <a:p>
            <a:pPr eaLnBrk="1" hangingPunct="1">
              <a:lnSpc>
                <a:spcPct val="150000"/>
              </a:lnSpc>
            </a:pPr>
            <a:endParaRPr lang="zh-CN" altLang="en-US" sz="2400" b="0" dirty="0">
              <a:latin typeface="微软雅黑" panose="020B0503020204020204" pitchFamily="34" charset="-122"/>
              <a:ea typeface="微软雅黑" panose="020B0503020204020204" pitchFamily="34" charset="-122"/>
            </a:endParaRPr>
          </a:p>
          <a:p>
            <a:pPr eaLnBrk="1" hangingPunct="1">
              <a:lnSpc>
                <a:spcPct val="150000"/>
              </a:lnSpc>
            </a:pPr>
            <a:r>
              <a:rPr lang="zh-CN" altLang="en-US" sz="2400" b="0" dirty="0">
                <a:latin typeface="微软雅黑" panose="020B0503020204020204" pitchFamily="34" charset="-122"/>
                <a:ea typeface="微软雅黑" panose="020B0503020204020204" pitchFamily="34" charset="-122"/>
              </a:rPr>
              <a:t>    物质线的变化并不引起速度环流的变化，全微分沿着闭合曲线的积分为零。</a:t>
            </a:r>
          </a:p>
        </p:txBody>
      </p:sp>
      <p:graphicFrame>
        <p:nvGraphicFramePr>
          <p:cNvPr id="13315" name="Object 3">
            <a:hlinkClick r:id="" action="ppaction://ole?verb=1"/>
          </p:cNvPr>
          <p:cNvGraphicFramePr>
            <a:graphicFrameLocks noChangeAspect="1"/>
          </p:cNvGraphicFramePr>
          <p:nvPr/>
        </p:nvGraphicFramePr>
        <p:xfrm>
          <a:off x="900113" y="620713"/>
          <a:ext cx="511175" cy="576262"/>
        </p:xfrm>
        <a:graphic>
          <a:graphicData uri="http://schemas.openxmlformats.org/presentationml/2006/ole">
            <p:oleObj spid="_x0000_s345093" r:id="rId3" imgW="203360" imgH="228961" progId="">
              <p:embed/>
            </p:oleObj>
          </a:graphicData>
        </a:graphic>
      </p:graphicFrame>
      <p:sp>
        <p:nvSpPr>
          <p:cNvPr id="2" name="灯片编号占位符 1"/>
          <p:cNvSpPr>
            <a:spLocks noGrp="1"/>
          </p:cNvSpPr>
          <p:nvPr>
            <p:ph type="sldNum" sz="quarter" idx="12"/>
          </p:nvPr>
        </p:nvSpPr>
        <p:spPr/>
        <p:txBody>
          <a:bodyPr/>
          <a:lstStyle/>
          <a:p>
            <a:fld id="{E5BDF72E-9FE5-429F-91AD-B59394577185}" type="slidenum">
              <a:rPr lang="zh-CN" altLang="en-US" smtClean="0"/>
              <a:pPr/>
              <a:t>31</a:t>
            </a:fld>
            <a:endParaRPr lang="zh-CN" altLang="en-US"/>
          </a:p>
        </p:txBody>
      </p:sp>
      <p:graphicFrame>
        <p:nvGraphicFramePr>
          <p:cNvPr id="3" name="对象 2"/>
          <p:cNvGraphicFramePr>
            <a:graphicFrameLocks/>
          </p:cNvGraphicFramePr>
          <p:nvPr/>
        </p:nvGraphicFramePr>
        <p:xfrm>
          <a:off x="3186112" y="1285704"/>
          <a:ext cx="2300288" cy="786423"/>
        </p:xfrm>
        <a:graphic>
          <a:graphicData uri="http://schemas.openxmlformats.org/presentationml/2006/ole">
            <p:oleObj spid="_x0000_s345092" name="Equation" r:id="rId4" imgW="35661600" imgH="12192000" progId="Equation.DSMT4">
              <p:embed/>
            </p:oleObj>
          </a:graphicData>
        </a:graphic>
      </p:graphicFrame>
      <p:graphicFrame>
        <p:nvGraphicFramePr>
          <p:cNvPr id="4" name="对象 3"/>
          <p:cNvGraphicFramePr>
            <a:graphicFrameLocks/>
          </p:cNvGraphicFramePr>
          <p:nvPr/>
        </p:nvGraphicFramePr>
        <p:xfrm>
          <a:off x="1499031" y="2161416"/>
          <a:ext cx="382020" cy="740164"/>
        </p:xfrm>
        <a:graphic>
          <a:graphicData uri="http://schemas.openxmlformats.org/presentationml/2006/ole">
            <p:oleObj spid="_x0000_s345091" name="Equation" r:id="rId5" imgW="4876800" imgH="9448800" progId="Equation.DSMT4">
              <p:embed/>
            </p:oleObj>
          </a:graphicData>
        </a:graphic>
      </p:graphicFrame>
      <p:graphicFrame>
        <p:nvGraphicFramePr>
          <p:cNvPr id="5" name="对象 4"/>
          <p:cNvGraphicFramePr>
            <a:graphicFrameLocks/>
          </p:cNvGraphicFramePr>
          <p:nvPr/>
        </p:nvGraphicFramePr>
        <p:xfrm>
          <a:off x="4336256" y="2320096"/>
          <a:ext cx="383790" cy="488460"/>
        </p:xfrm>
        <a:graphic>
          <a:graphicData uri="http://schemas.openxmlformats.org/presentationml/2006/ole">
            <p:oleObj spid="_x0000_s345090" name="Equation" r:id="rId6" imgW="3352800" imgH="4267200" progId="Equation.DSMT4">
              <p:embed/>
            </p:oleObj>
          </a:graphicData>
        </a:graphic>
      </p:graphicFrame>
      <p:graphicFrame>
        <p:nvGraphicFramePr>
          <p:cNvPr id="12" name="Object 9"/>
          <p:cNvGraphicFramePr>
            <a:graphicFrameLocks noChangeAspect="1"/>
          </p:cNvGraphicFramePr>
          <p:nvPr/>
        </p:nvGraphicFramePr>
        <p:xfrm>
          <a:off x="251505" y="4037147"/>
          <a:ext cx="8702675" cy="862012"/>
        </p:xfrm>
        <a:graphic>
          <a:graphicData uri="http://schemas.openxmlformats.org/presentationml/2006/ole">
            <p:oleObj spid="_x0000_s345089" name="Equation" r:id="rId7" imgW="103327200" imgH="103632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506706" y="3968548"/>
            <a:ext cx="7870939" cy="1754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2400" dirty="0" smtClean="0">
                <a:solidFill>
                  <a:srgbClr val="002060"/>
                </a:solidFill>
                <a:latin typeface="微软雅黑" panose="020B0503020204020204" pitchFamily="34" charset="-122"/>
                <a:ea typeface="微软雅黑" panose="020B0503020204020204" pitchFamily="34" charset="-122"/>
              </a:rPr>
              <a:t>一般</a:t>
            </a:r>
            <a:r>
              <a:rPr lang="zh-CN" altLang="en-US" sz="2400" dirty="0">
                <a:solidFill>
                  <a:srgbClr val="002060"/>
                </a:solidFill>
                <a:latin typeface="微软雅黑" panose="020B0503020204020204" pitchFamily="34" charset="-122"/>
                <a:ea typeface="微软雅黑" panose="020B0503020204020204" pitchFamily="34" charset="-122"/>
              </a:rPr>
              <a:t>环流定理</a:t>
            </a:r>
            <a:r>
              <a:rPr lang="zh-CN" altLang="en-US" sz="2400" b="0" dirty="0">
                <a:latin typeface="微软雅黑" panose="020B0503020204020204" pitchFamily="34" charset="-122"/>
                <a:ea typeface="微软雅黑" panose="020B0503020204020204" pitchFamily="34" charset="-122"/>
              </a:rPr>
              <a:t>：</a:t>
            </a:r>
          </a:p>
          <a:p>
            <a:pPr algn="just" eaLnBrk="1" hangingPunct="1">
              <a:lnSpc>
                <a:spcPct val="150000"/>
              </a:lnSpc>
            </a:pPr>
            <a:r>
              <a:rPr lang="zh-CN" altLang="en-US" sz="2400" b="0" dirty="0" smtClean="0">
                <a:solidFill>
                  <a:srgbClr val="C00000"/>
                </a:solidFill>
                <a:latin typeface="微软雅黑" panose="020B0503020204020204" pitchFamily="34" charset="-122"/>
                <a:ea typeface="微软雅黑" panose="020B0503020204020204" pitchFamily="34" charset="-122"/>
              </a:rPr>
              <a:t>环流</a:t>
            </a:r>
            <a:r>
              <a:rPr lang="zh-CN" altLang="en-US" sz="2400" b="0" dirty="0">
                <a:solidFill>
                  <a:srgbClr val="C00000"/>
                </a:solidFill>
                <a:latin typeface="微软雅黑" panose="020B0503020204020204" pitchFamily="34" charset="-122"/>
                <a:ea typeface="微软雅黑" panose="020B0503020204020204" pitchFamily="34" charset="-122"/>
              </a:rPr>
              <a:t>加速度=加速度的环流</a:t>
            </a:r>
          </a:p>
          <a:p>
            <a:pPr algn="just" eaLnBrk="1" hangingPunct="1">
              <a:lnSpc>
                <a:spcPct val="150000"/>
              </a:lnSpc>
            </a:pPr>
            <a:r>
              <a:rPr lang="zh-CN" altLang="en-US" sz="2400" b="0" dirty="0" smtClean="0">
                <a:latin typeface="微软雅黑" panose="020B0503020204020204" pitchFamily="34" charset="-122"/>
                <a:ea typeface="微软雅黑" panose="020B0503020204020204" pitchFamily="34" charset="-122"/>
              </a:rPr>
              <a:t>这</a:t>
            </a:r>
            <a:r>
              <a:rPr lang="zh-CN" altLang="en-US" sz="2400" b="0" dirty="0">
                <a:latin typeface="微软雅黑" panose="020B0503020204020204" pitchFamily="34" charset="-122"/>
                <a:ea typeface="微软雅黑" panose="020B0503020204020204" pitchFamily="34" charset="-122"/>
              </a:rPr>
              <a:t>是环流变化的一个没有任何约束条件的基本关系式。</a:t>
            </a:r>
          </a:p>
        </p:txBody>
      </p:sp>
      <p:sp>
        <p:nvSpPr>
          <p:cNvPr id="2" name="灯片编号占位符 1"/>
          <p:cNvSpPr>
            <a:spLocks noGrp="1"/>
          </p:cNvSpPr>
          <p:nvPr>
            <p:ph type="sldNum" sz="quarter" idx="12"/>
          </p:nvPr>
        </p:nvSpPr>
        <p:spPr/>
        <p:txBody>
          <a:bodyPr/>
          <a:lstStyle/>
          <a:p>
            <a:fld id="{E5BDF72E-9FE5-429F-91AD-B59394577185}" type="slidenum">
              <a:rPr lang="zh-CN" altLang="en-US" smtClean="0"/>
              <a:pPr/>
              <a:t>32</a:t>
            </a:fld>
            <a:endParaRPr lang="zh-CN" altLang="en-US"/>
          </a:p>
        </p:txBody>
      </p:sp>
      <p:graphicFrame>
        <p:nvGraphicFramePr>
          <p:cNvPr id="6" name="Object 2"/>
          <p:cNvGraphicFramePr>
            <a:graphicFrameLocks noChangeAspect="1"/>
          </p:cNvGraphicFramePr>
          <p:nvPr/>
        </p:nvGraphicFramePr>
        <p:xfrm>
          <a:off x="494030" y="2426972"/>
          <a:ext cx="4262437" cy="903287"/>
        </p:xfrm>
        <a:graphic>
          <a:graphicData uri="http://schemas.openxmlformats.org/presentationml/2006/ole">
            <p:oleObj spid="_x0000_s286711" name="Equation" r:id="rId3" imgW="1968500" imgH="419100" progId="Equation.DSMT4">
              <p:embed/>
            </p:oleObj>
          </a:graphicData>
        </a:graphic>
      </p:graphicFrame>
      <p:graphicFrame>
        <p:nvGraphicFramePr>
          <p:cNvPr id="8" name="Object 5"/>
          <p:cNvGraphicFramePr>
            <a:graphicFrameLocks noChangeAspect="1"/>
          </p:cNvGraphicFramePr>
          <p:nvPr/>
        </p:nvGraphicFramePr>
        <p:xfrm>
          <a:off x="1895974" y="1271224"/>
          <a:ext cx="5167313" cy="874712"/>
        </p:xfrm>
        <a:graphic>
          <a:graphicData uri="http://schemas.openxmlformats.org/presentationml/2006/ole">
            <p:oleObj spid="_x0000_s286712" name="Equation" r:id="rId4" imgW="2451100" imgH="419100" progId="Equation.DSMT4">
              <p:embed/>
            </p:oleObj>
          </a:graphicData>
        </a:graphic>
      </p:graphicFrame>
      <p:graphicFrame>
        <p:nvGraphicFramePr>
          <p:cNvPr id="9" name="Object 9"/>
          <p:cNvGraphicFramePr>
            <a:graphicFrameLocks noChangeAspect="1"/>
          </p:cNvGraphicFramePr>
          <p:nvPr/>
        </p:nvGraphicFramePr>
        <p:xfrm>
          <a:off x="494030" y="302737"/>
          <a:ext cx="5775325" cy="836613"/>
        </p:xfrm>
        <a:graphic>
          <a:graphicData uri="http://schemas.openxmlformats.org/presentationml/2006/ole">
            <p:oleObj spid="_x0000_s286713" name="Equation" r:id="rId5" imgW="2857500" imgH="419100" progId="Equation.DSMT4">
              <p:embed/>
            </p:oleObj>
          </a:graphicData>
        </a:graphic>
      </p:graphicFrame>
      <p:sp>
        <p:nvSpPr>
          <p:cNvPr id="10" name="Line 10"/>
          <p:cNvSpPr>
            <a:spLocks noChangeShapeType="1"/>
          </p:cNvSpPr>
          <p:nvPr/>
        </p:nvSpPr>
        <p:spPr bwMode="auto">
          <a:xfrm flipH="1">
            <a:off x="1628503" y="1310801"/>
            <a:ext cx="18052" cy="944720"/>
          </a:xfrm>
          <a:prstGeom prst="line">
            <a:avLst/>
          </a:prstGeom>
          <a:noFill/>
          <a:ln w="38100">
            <a:solidFill>
              <a:srgbClr val="FF0000"/>
            </a:solidFill>
            <a:rou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dirty="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开尔文定理（速度环流的守恒定理）</a:t>
            </a:r>
          </a:p>
        </p:txBody>
      </p:sp>
      <p:sp>
        <p:nvSpPr>
          <p:cNvPr id="6" name="灯片编号占位符 5"/>
          <p:cNvSpPr>
            <a:spLocks noGrp="1"/>
          </p:cNvSpPr>
          <p:nvPr>
            <p:ph type="sldNum" sz="quarter" idx="4"/>
          </p:nvPr>
        </p:nvSpPr>
        <p:spPr/>
        <p:txBody>
          <a:bodyPr/>
          <a:lstStyle/>
          <a:p>
            <a:fld id="{DFF15793-5802-435C-B7AA-2B8EFAAFD3B1}" type="slidenum">
              <a:rPr lang="en-US" altLang="zh-CN"/>
              <a:pPr/>
              <a:t>33</a:t>
            </a:fld>
            <a:endParaRPr lang="en-US" altLang="zh-CN"/>
          </a:p>
        </p:txBody>
      </p:sp>
      <p:sp>
        <p:nvSpPr>
          <p:cNvPr id="695304" name="Rectangle 8"/>
          <p:cNvSpPr>
            <a:spLocks noChangeArrowheads="1"/>
          </p:cNvSpPr>
          <p:nvPr/>
        </p:nvSpPr>
        <p:spPr bwMode="auto">
          <a:xfrm>
            <a:off x="1042988" y="2276475"/>
            <a:ext cx="7315200" cy="1135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rgbClr val="FF99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indent="539750" eaLnBrk="0" hangingPunct="0">
              <a:lnSpc>
                <a:spcPct val="150000"/>
              </a:lnSpc>
            </a:pPr>
            <a:r>
              <a:rPr kumimoji="1" lang="zh-CN" altLang="en-US" sz="2400" dirty="0">
                <a:latin typeface="微软雅黑" panose="020B0503020204020204" pitchFamily="34" charset="-122"/>
                <a:ea typeface="微软雅黑" panose="020B0503020204020204" pitchFamily="34" charset="-122"/>
              </a:rPr>
              <a:t>理想正压流体，在有势力的作用下，则速度环流不随时间变化，这就是</a:t>
            </a:r>
            <a:r>
              <a:rPr kumimoji="1" lang="zh-CN" altLang="en-US" sz="2400" dirty="0">
                <a:solidFill>
                  <a:srgbClr val="FF0000"/>
                </a:solidFill>
                <a:latin typeface="微软雅黑" panose="020B0503020204020204" pitchFamily="34" charset="-122"/>
                <a:ea typeface="微软雅黑" panose="020B0503020204020204" pitchFamily="34" charset="-122"/>
              </a:rPr>
              <a:t>开尔文定理</a:t>
            </a:r>
            <a:r>
              <a:rPr kumimoji="1" lang="zh-CN" altLang="en-US" sz="2400" dirty="0">
                <a:latin typeface="微软雅黑" panose="020B0503020204020204" pitchFamily="34" charset="-122"/>
                <a:ea typeface="微软雅黑" panose="020B0503020204020204" pitchFamily="34" charset="-122"/>
              </a:rPr>
              <a:t>。 </a:t>
            </a: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3"/>
          <p:cNvSpPr>
            <a:spLocks noGrp="1"/>
          </p:cNvSpPr>
          <p:nvPr>
            <p:ph type="sldNum" sz="quarter" idx="12"/>
          </p:nvPr>
        </p:nvSpPr>
        <p:spPr/>
        <p:txBody>
          <a:bodyPr/>
          <a:lstStyle/>
          <a:p>
            <a:fld id="{3988F41A-049B-4CDE-8BA3-DB57FB6AA100}" type="slidenum">
              <a:rPr lang="en-US" altLang="zh-CN"/>
              <a:pPr/>
              <a:t>34</a:t>
            </a:fld>
            <a:endParaRPr lang="en-US" altLang="zh-CN"/>
          </a:p>
        </p:txBody>
      </p:sp>
      <p:sp>
        <p:nvSpPr>
          <p:cNvPr id="431106" name="Rectangle 2"/>
          <p:cNvSpPr>
            <a:spLocks noChangeArrowheads="1"/>
          </p:cNvSpPr>
          <p:nvPr/>
        </p:nvSpPr>
        <p:spPr bwMode="auto">
          <a:xfrm>
            <a:off x="1524000" y="609600"/>
            <a:ext cx="4114800" cy="528638"/>
          </a:xfrm>
          <a:prstGeom prst="rect">
            <a:avLst/>
          </a:prstGeom>
          <a:solidFill>
            <a:srgbClr val="800080"/>
          </a:solid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kumimoji="1" lang="zh-CN" altLang="en-US" sz="2800" dirty="0">
                <a:solidFill>
                  <a:schemeClr val="bg1"/>
                </a:solidFill>
                <a:latin typeface="Calibri" panose="020F0502020204030204" pitchFamily="34" charset="0"/>
                <a:ea typeface="微软雅黑" panose="020B0503020204020204" pitchFamily="34" charset="-122"/>
              </a:rPr>
              <a:t>开尔文</a:t>
            </a:r>
            <a:r>
              <a:rPr kumimoji="1" lang="en-US" altLang="zh-CN" sz="2800" dirty="0">
                <a:solidFill>
                  <a:schemeClr val="bg1"/>
                </a:solidFill>
                <a:latin typeface="Calibri" panose="020F0502020204030204" pitchFamily="34" charset="0"/>
                <a:ea typeface="微软雅黑" panose="020B0503020204020204" pitchFamily="34" charset="-122"/>
              </a:rPr>
              <a:t>(Kelvin)</a:t>
            </a:r>
            <a:r>
              <a:rPr kumimoji="1" lang="zh-CN" altLang="en-US" sz="2800" dirty="0">
                <a:solidFill>
                  <a:schemeClr val="bg1"/>
                </a:solidFill>
                <a:latin typeface="Calibri" panose="020F0502020204030204" pitchFamily="34" charset="0"/>
                <a:ea typeface="微软雅黑" panose="020B0503020204020204" pitchFamily="34" charset="-122"/>
              </a:rPr>
              <a:t>环流定理 </a:t>
            </a:r>
          </a:p>
        </p:txBody>
      </p:sp>
      <p:sp>
        <p:nvSpPr>
          <p:cNvPr id="431107" name="Rectangle 3"/>
          <p:cNvSpPr>
            <a:spLocks noChangeArrowheads="1"/>
          </p:cNvSpPr>
          <p:nvPr/>
        </p:nvSpPr>
        <p:spPr bwMode="auto">
          <a:xfrm>
            <a:off x="1258888" y="1700213"/>
            <a:ext cx="2514600" cy="457200"/>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kumimoji="1" lang="zh-CN" altLang="en-US" sz="2400" dirty="0">
                <a:solidFill>
                  <a:schemeClr val="bg1"/>
                </a:solidFill>
                <a:latin typeface="微软雅黑" panose="020B0503020204020204" pitchFamily="34" charset="-122"/>
                <a:ea typeface="微软雅黑" panose="020B0503020204020204" pitchFamily="34" charset="-122"/>
              </a:rPr>
              <a:t>（</a:t>
            </a:r>
            <a:r>
              <a:rPr kumimoji="1" lang="en-US" altLang="zh-CN" sz="2400" dirty="0">
                <a:solidFill>
                  <a:schemeClr val="bg1"/>
                </a:solidFill>
                <a:latin typeface="微软雅黑" panose="020B0503020204020204" pitchFamily="34" charset="-122"/>
                <a:ea typeface="微软雅黑" panose="020B0503020204020204" pitchFamily="34" charset="-122"/>
              </a:rPr>
              <a:t>1</a:t>
            </a:r>
            <a:r>
              <a:rPr kumimoji="1" lang="zh-CN" altLang="en-US" sz="2400" dirty="0">
                <a:solidFill>
                  <a:schemeClr val="bg1"/>
                </a:solidFill>
                <a:latin typeface="微软雅黑" panose="020B0503020204020204" pitchFamily="34" charset="-122"/>
                <a:ea typeface="微软雅黑" panose="020B0503020204020204" pitchFamily="34" charset="-122"/>
              </a:rPr>
              <a:t>）理想流体 </a:t>
            </a:r>
          </a:p>
        </p:txBody>
      </p:sp>
      <p:sp>
        <p:nvSpPr>
          <p:cNvPr id="431108" name="Rectangle 4"/>
          <p:cNvSpPr>
            <a:spLocks noChangeArrowheads="1"/>
          </p:cNvSpPr>
          <p:nvPr/>
        </p:nvSpPr>
        <p:spPr bwMode="auto">
          <a:xfrm>
            <a:off x="1086503" y="3860800"/>
            <a:ext cx="3443571" cy="461665"/>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kumimoji="1" lang="zh-CN" altLang="en-US" sz="2400" dirty="0">
                <a:solidFill>
                  <a:schemeClr val="bg1"/>
                </a:solidFill>
                <a:latin typeface="微软雅黑" panose="020B0503020204020204" pitchFamily="34" charset="-122"/>
                <a:ea typeface="微软雅黑" panose="020B0503020204020204" pitchFamily="34" charset="-122"/>
              </a:rPr>
              <a:t>（</a:t>
            </a:r>
            <a:r>
              <a:rPr kumimoji="1" lang="en-US" altLang="zh-CN" sz="2400" dirty="0">
                <a:solidFill>
                  <a:schemeClr val="bg1"/>
                </a:solidFill>
                <a:latin typeface="微软雅黑" panose="020B0503020204020204" pitchFamily="34" charset="-122"/>
                <a:ea typeface="微软雅黑" panose="020B0503020204020204" pitchFamily="34" charset="-122"/>
              </a:rPr>
              <a:t>2</a:t>
            </a:r>
            <a:r>
              <a:rPr kumimoji="1" lang="zh-CN" altLang="en-US" sz="2400" dirty="0">
                <a:solidFill>
                  <a:schemeClr val="bg1"/>
                </a:solidFill>
                <a:latin typeface="微软雅黑" panose="020B0503020204020204" pitchFamily="34" charset="-122"/>
                <a:ea typeface="微软雅黑" panose="020B0503020204020204" pitchFamily="34" charset="-122"/>
              </a:rPr>
              <a:t>）质量力仅为有势力</a:t>
            </a:r>
          </a:p>
        </p:txBody>
      </p:sp>
      <p:graphicFrame>
        <p:nvGraphicFramePr>
          <p:cNvPr id="431109" name="Object 5"/>
          <p:cNvGraphicFramePr>
            <a:graphicFrameLocks noChangeAspect="1"/>
          </p:cNvGraphicFramePr>
          <p:nvPr/>
        </p:nvGraphicFramePr>
        <p:xfrm>
          <a:off x="4932363" y="2276475"/>
          <a:ext cx="2209800" cy="957263"/>
        </p:xfrm>
        <a:graphic>
          <a:graphicData uri="http://schemas.openxmlformats.org/presentationml/2006/ole">
            <p:oleObj spid="_x0000_s255796" name="Equation" r:id="rId3" imgW="1028254" imgH="444307" progId="">
              <p:embed/>
            </p:oleObj>
          </a:graphicData>
        </a:graphic>
      </p:graphicFrame>
      <p:graphicFrame>
        <p:nvGraphicFramePr>
          <p:cNvPr id="431110" name="Object 6"/>
          <p:cNvGraphicFramePr>
            <a:graphicFrameLocks noChangeAspect="1"/>
          </p:cNvGraphicFramePr>
          <p:nvPr/>
        </p:nvGraphicFramePr>
        <p:xfrm>
          <a:off x="1258888" y="4652963"/>
          <a:ext cx="1752600" cy="487362"/>
        </p:xfrm>
        <a:graphic>
          <a:graphicData uri="http://schemas.openxmlformats.org/presentationml/2006/ole">
            <p:oleObj spid="_x0000_s255797" name="Equation" r:id="rId4" imgW="647419" imgH="177723" progId="">
              <p:embed/>
            </p:oleObj>
          </a:graphicData>
        </a:graphic>
      </p:graphicFrame>
      <p:sp>
        <p:nvSpPr>
          <p:cNvPr id="431113" name="Rectangle 9"/>
          <p:cNvSpPr>
            <a:spLocks noChangeArrowheads="1"/>
          </p:cNvSpPr>
          <p:nvPr/>
        </p:nvSpPr>
        <p:spPr bwMode="auto">
          <a:xfrm>
            <a:off x="1116013" y="2565400"/>
            <a:ext cx="3733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kumimoji="1" lang="zh-CN" altLang="en-US" sz="2400" dirty="0">
                <a:latin typeface="微软雅黑" panose="020B0503020204020204" pitchFamily="34" charset="-122"/>
                <a:ea typeface="微软雅黑" panose="020B0503020204020204" pitchFamily="34" charset="-122"/>
              </a:rPr>
              <a:t>运动方程（欧拉方程）： </a:t>
            </a:r>
          </a:p>
        </p:txBody>
      </p:sp>
      <p:sp>
        <p:nvSpPr>
          <p:cNvPr id="431114" name="Rectangle 10"/>
          <p:cNvSpPr>
            <a:spLocks noChangeArrowheads="1"/>
          </p:cNvSpPr>
          <p:nvPr/>
        </p:nvSpPr>
        <p:spPr bwMode="auto">
          <a:xfrm>
            <a:off x="3995738" y="3284538"/>
            <a:ext cx="4495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kumimoji="1" lang="zh-CN" altLang="en-US" sz="2400" dirty="0">
                <a:latin typeface="Calibri" panose="020F0502020204030204" pitchFamily="34" charset="0"/>
                <a:ea typeface="微软雅黑" panose="020B0503020204020204" pitchFamily="34" charset="-122"/>
              </a:rPr>
              <a:t>（仅受质量力和压力梯度力）；</a:t>
            </a: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3"/>
          <p:cNvSpPr>
            <a:spLocks noGrp="1"/>
          </p:cNvSpPr>
          <p:nvPr>
            <p:ph type="sldNum" sz="quarter" idx="12"/>
          </p:nvPr>
        </p:nvSpPr>
        <p:spPr/>
        <p:txBody>
          <a:bodyPr/>
          <a:lstStyle/>
          <a:p>
            <a:fld id="{D4A5ABD6-DEBC-419E-A667-1A0400A81457}" type="slidenum">
              <a:rPr lang="en-US" altLang="zh-CN"/>
              <a:pPr/>
              <a:t>35</a:t>
            </a:fld>
            <a:endParaRPr lang="en-US" altLang="zh-CN"/>
          </a:p>
        </p:txBody>
      </p:sp>
      <p:graphicFrame>
        <p:nvGraphicFramePr>
          <p:cNvPr id="432130" name="Object 2"/>
          <p:cNvGraphicFramePr>
            <a:graphicFrameLocks noChangeAspect="1"/>
          </p:cNvGraphicFramePr>
          <p:nvPr/>
        </p:nvGraphicFramePr>
        <p:xfrm>
          <a:off x="3059113" y="1628775"/>
          <a:ext cx="4578350" cy="3389313"/>
        </p:xfrm>
        <a:graphic>
          <a:graphicData uri="http://schemas.openxmlformats.org/presentationml/2006/ole">
            <p:oleObj spid="_x0000_s347140" name="Equation" r:id="rId3" imgW="2019300" imgH="1498600" progId="Equation.DSMT4">
              <p:embed/>
            </p:oleObj>
          </a:graphicData>
        </a:graphic>
      </p:graphicFrame>
      <p:graphicFrame>
        <p:nvGraphicFramePr>
          <p:cNvPr id="432131" name="Object 3"/>
          <p:cNvGraphicFramePr>
            <a:graphicFrameLocks noChangeAspect="1"/>
          </p:cNvGraphicFramePr>
          <p:nvPr/>
        </p:nvGraphicFramePr>
        <p:xfrm>
          <a:off x="2268538" y="333375"/>
          <a:ext cx="2209800" cy="957263"/>
        </p:xfrm>
        <a:graphic>
          <a:graphicData uri="http://schemas.openxmlformats.org/presentationml/2006/ole">
            <p:oleObj spid="_x0000_s347139" name="Equation" r:id="rId4" imgW="1028254" imgH="444307" progId="">
              <p:embed/>
            </p:oleObj>
          </a:graphicData>
        </a:graphic>
      </p:graphicFrame>
      <p:sp>
        <p:nvSpPr>
          <p:cNvPr id="432132" name="Rectangle 4"/>
          <p:cNvSpPr>
            <a:spLocks noChangeArrowheads="1"/>
          </p:cNvSpPr>
          <p:nvPr/>
        </p:nvSpPr>
        <p:spPr bwMode="auto">
          <a:xfrm>
            <a:off x="755650" y="1557338"/>
            <a:ext cx="25146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kumimoji="1" lang="zh-CN" altLang="en-US" sz="2400" dirty="0">
                <a:latin typeface="微软雅黑" panose="020B0503020204020204" pitchFamily="34" charset="-122"/>
                <a:ea typeface="微软雅黑" panose="020B0503020204020204" pitchFamily="34" charset="-122"/>
              </a:rPr>
              <a:t>速度环流随时间变化：</a:t>
            </a:r>
          </a:p>
        </p:txBody>
      </p:sp>
      <p:sp>
        <p:nvSpPr>
          <p:cNvPr id="432137" name="Rectangle 9"/>
          <p:cNvSpPr>
            <a:spLocks noChangeArrowheads="1"/>
          </p:cNvSpPr>
          <p:nvPr/>
        </p:nvSpPr>
        <p:spPr bwMode="auto">
          <a:xfrm>
            <a:off x="3708400" y="4340225"/>
            <a:ext cx="23177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kumimoji="1" lang="zh-CN" altLang="en-US" sz="2400" dirty="0">
                <a:latin typeface="Calibri" panose="020F0502020204030204" pitchFamily="34" charset="0"/>
                <a:ea typeface="微软雅黑" panose="020B0503020204020204" pitchFamily="34" charset="-122"/>
              </a:rPr>
              <a:t>梯度取旋度为零</a:t>
            </a:r>
          </a:p>
        </p:txBody>
      </p:sp>
      <p:sp>
        <p:nvSpPr>
          <p:cNvPr id="432138" name="Line 10"/>
          <p:cNvSpPr>
            <a:spLocks noChangeShapeType="1"/>
          </p:cNvSpPr>
          <p:nvPr/>
        </p:nvSpPr>
        <p:spPr bwMode="auto">
          <a:xfrm>
            <a:off x="4067175" y="4294188"/>
            <a:ext cx="1225550" cy="0"/>
          </a:xfrm>
          <a:prstGeom prst="line">
            <a:avLst/>
          </a:prstGeom>
          <a:noFill/>
          <a:ln w="38100">
            <a:solidFill>
              <a:srgbClr val="FF000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dirty="0">
              <a:ea typeface="微软雅黑" panose="020B0503020204020204" pitchFamily="34" charset="-122"/>
            </a:endParaRPr>
          </a:p>
        </p:txBody>
      </p:sp>
      <p:graphicFrame>
        <p:nvGraphicFramePr>
          <p:cNvPr id="432139" name="Object 11"/>
          <p:cNvGraphicFramePr>
            <a:graphicFrameLocks noChangeAspect="1"/>
          </p:cNvGraphicFramePr>
          <p:nvPr/>
        </p:nvGraphicFramePr>
        <p:xfrm>
          <a:off x="3059113" y="4689475"/>
          <a:ext cx="2017712" cy="900113"/>
        </p:xfrm>
        <a:graphic>
          <a:graphicData uri="http://schemas.openxmlformats.org/presentationml/2006/ole">
            <p:oleObj spid="_x0000_s347138" name="Equation" r:id="rId5" imgW="939800" imgH="419100" progId="Equation.DSMT4">
              <p:embed/>
            </p:oleObj>
          </a:graphicData>
        </a:graphic>
      </p:graphicFrame>
      <p:graphicFrame>
        <p:nvGraphicFramePr>
          <p:cNvPr id="432140" name="Object 12"/>
          <p:cNvGraphicFramePr>
            <a:graphicFrameLocks noChangeAspect="1"/>
          </p:cNvGraphicFramePr>
          <p:nvPr/>
        </p:nvGraphicFramePr>
        <p:xfrm>
          <a:off x="5292725" y="549275"/>
          <a:ext cx="1752600" cy="487363"/>
        </p:xfrm>
        <a:graphic>
          <a:graphicData uri="http://schemas.openxmlformats.org/presentationml/2006/ole">
            <p:oleObj spid="_x0000_s347137" name="Equation" r:id="rId6" imgW="647419" imgH="177723" progId="">
              <p:embed/>
            </p:oleObj>
          </a:graphicData>
        </a:graphic>
      </p:graphicFrame>
      <p:sp>
        <p:nvSpPr>
          <p:cNvPr id="432141" name="Rectangle 13"/>
          <p:cNvSpPr>
            <a:spLocks noChangeArrowheads="1"/>
          </p:cNvSpPr>
          <p:nvPr/>
        </p:nvSpPr>
        <p:spPr bwMode="auto">
          <a:xfrm>
            <a:off x="1258888" y="3357563"/>
            <a:ext cx="3232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400" dirty="0">
                <a:solidFill>
                  <a:srgbClr val="FF0000"/>
                </a:solidFill>
                <a:latin typeface="Calibri" panose="020F0502020204030204" pitchFamily="34" charset="0"/>
                <a:ea typeface="微软雅黑" panose="020B0503020204020204" pitchFamily="34" charset="-122"/>
              </a:rPr>
              <a:t>将线积分转化为面积分</a:t>
            </a:r>
          </a:p>
        </p:txBody>
      </p:sp>
      <p:sp>
        <p:nvSpPr>
          <p:cNvPr id="432142" name="Line 14"/>
          <p:cNvSpPr>
            <a:spLocks noChangeShapeType="1"/>
          </p:cNvSpPr>
          <p:nvPr/>
        </p:nvSpPr>
        <p:spPr bwMode="auto">
          <a:xfrm>
            <a:off x="4572000" y="3213100"/>
            <a:ext cx="0" cy="720725"/>
          </a:xfrm>
          <a:prstGeom prst="line">
            <a:avLst/>
          </a:prstGeom>
          <a:noFill/>
          <a:ln w="38100" cmpd="dbl">
            <a:solidFill>
              <a:schemeClr val="tx1"/>
            </a:solidFill>
            <a:rou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dirty="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fld id="{6B6C9836-5748-473F-825A-E7A423A738AE}" type="slidenum">
              <a:rPr lang="en-US" altLang="zh-CN"/>
              <a:pPr/>
              <a:t>36</a:t>
            </a:fld>
            <a:endParaRPr lang="en-US" altLang="zh-CN"/>
          </a:p>
        </p:txBody>
      </p:sp>
      <p:sp>
        <p:nvSpPr>
          <p:cNvPr id="632835" name="Rectangle 3"/>
          <p:cNvSpPr>
            <a:spLocks noChangeArrowheads="1"/>
          </p:cNvSpPr>
          <p:nvPr/>
        </p:nvSpPr>
        <p:spPr bwMode="auto">
          <a:xfrm>
            <a:off x="4144169" y="4996725"/>
            <a:ext cx="23177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kumimoji="1" lang="zh-CN" altLang="en-US" sz="2400" dirty="0">
                <a:latin typeface="Calibri" panose="020F0502020204030204" pitchFamily="34" charset="0"/>
                <a:ea typeface="微软雅黑" panose="020B0503020204020204" pitchFamily="34" charset="-122"/>
              </a:rPr>
              <a:t>梯度取旋度为零</a:t>
            </a:r>
          </a:p>
        </p:txBody>
      </p:sp>
      <p:graphicFrame>
        <p:nvGraphicFramePr>
          <p:cNvPr id="632836" name="Object 4"/>
          <p:cNvGraphicFramePr>
            <a:graphicFrameLocks noChangeAspect="1"/>
          </p:cNvGraphicFramePr>
          <p:nvPr/>
        </p:nvGraphicFramePr>
        <p:xfrm>
          <a:off x="906463" y="1628775"/>
          <a:ext cx="6477000" cy="2603500"/>
        </p:xfrm>
        <a:graphic>
          <a:graphicData uri="http://schemas.openxmlformats.org/presentationml/2006/ole">
            <p:oleObj spid="_x0000_s257735" name="Equation" r:id="rId3" imgW="85648800" imgH="33528000" progId="Equation.DSMT4">
              <p:embed/>
            </p:oleObj>
          </a:graphicData>
        </a:graphic>
      </p:graphicFrame>
      <p:sp>
        <p:nvSpPr>
          <p:cNvPr id="632837" name="Rectangle 5"/>
          <p:cNvSpPr>
            <a:spLocks noChangeArrowheads="1"/>
          </p:cNvSpPr>
          <p:nvPr/>
        </p:nvSpPr>
        <p:spPr bwMode="auto">
          <a:xfrm>
            <a:off x="1547813" y="765175"/>
            <a:ext cx="3232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400" dirty="0">
                <a:solidFill>
                  <a:srgbClr val="FF0000"/>
                </a:solidFill>
                <a:latin typeface="Calibri" panose="020F0502020204030204" pitchFamily="34" charset="0"/>
                <a:ea typeface="微软雅黑" panose="020B0503020204020204" pitchFamily="34" charset="-122"/>
              </a:rPr>
              <a:t>将线积分转化为面积分</a:t>
            </a:r>
          </a:p>
        </p:txBody>
      </p:sp>
      <p:sp>
        <p:nvSpPr>
          <p:cNvPr id="632840" name="Line 8"/>
          <p:cNvSpPr>
            <a:spLocks noChangeShapeType="1"/>
          </p:cNvSpPr>
          <p:nvPr/>
        </p:nvSpPr>
        <p:spPr bwMode="auto">
          <a:xfrm>
            <a:off x="4996585" y="3132955"/>
            <a:ext cx="762000" cy="0"/>
          </a:xfrm>
          <a:prstGeom prst="line">
            <a:avLst/>
          </a:prstGeom>
          <a:noFill/>
          <a:ln w="38100">
            <a:solidFill>
              <a:srgbClr val="FF0000"/>
            </a:solidFill>
            <a:miter lim="800000"/>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dirty="0">
              <a:ea typeface="微软雅黑" panose="020B0503020204020204" pitchFamily="34" charset="-122"/>
            </a:endParaRPr>
          </a:p>
        </p:txBody>
      </p:sp>
      <p:graphicFrame>
        <p:nvGraphicFramePr>
          <p:cNvPr id="2" name="对象 1"/>
          <p:cNvGraphicFramePr>
            <a:graphicFrameLocks/>
          </p:cNvGraphicFramePr>
          <p:nvPr/>
        </p:nvGraphicFramePr>
        <p:xfrm>
          <a:off x="1994292" y="4996725"/>
          <a:ext cx="2149877" cy="554807"/>
        </p:xfrm>
        <a:graphic>
          <a:graphicData uri="http://schemas.openxmlformats.org/presentationml/2006/ole">
            <p:oleObj spid="_x0000_s257736" name="Equation" r:id="rId4" imgW="18897600" imgH="48768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3"/>
          <p:cNvSpPr>
            <a:spLocks noGrp="1"/>
          </p:cNvSpPr>
          <p:nvPr>
            <p:ph type="sldNum" sz="quarter" idx="12"/>
          </p:nvPr>
        </p:nvSpPr>
        <p:spPr/>
        <p:txBody>
          <a:bodyPr/>
          <a:lstStyle/>
          <a:p>
            <a:fld id="{E21EF061-743D-4715-AE0D-1A03E3A19881}" type="slidenum">
              <a:rPr lang="en-US" altLang="zh-CN"/>
              <a:pPr/>
              <a:t>37</a:t>
            </a:fld>
            <a:endParaRPr lang="en-US" altLang="zh-CN"/>
          </a:p>
        </p:txBody>
      </p:sp>
      <p:graphicFrame>
        <p:nvGraphicFramePr>
          <p:cNvPr id="433155" name="Object 3"/>
          <p:cNvGraphicFramePr>
            <a:graphicFrameLocks noChangeAspect="1"/>
          </p:cNvGraphicFramePr>
          <p:nvPr/>
        </p:nvGraphicFramePr>
        <p:xfrm>
          <a:off x="1981200" y="2209800"/>
          <a:ext cx="1447800" cy="458788"/>
        </p:xfrm>
        <a:graphic>
          <a:graphicData uri="http://schemas.openxmlformats.org/presentationml/2006/ole">
            <p:oleObj spid="_x0000_s258869" name="Equation" r:id="rId3" imgW="634725" imgH="203112" progId="">
              <p:embed/>
            </p:oleObj>
          </a:graphicData>
        </a:graphic>
      </p:graphicFrame>
      <p:graphicFrame>
        <p:nvGraphicFramePr>
          <p:cNvPr id="433156" name="Object 4"/>
          <p:cNvGraphicFramePr>
            <a:graphicFrameLocks noChangeAspect="1"/>
          </p:cNvGraphicFramePr>
          <p:nvPr/>
        </p:nvGraphicFramePr>
        <p:xfrm>
          <a:off x="4648200" y="2209800"/>
          <a:ext cx="2514600" cy="517525"/>
        </p:xfrm>
        <a:graphic>
          <a:graphicData uri="http://schemas.openxmlformats.org/presentationml/2006/ole">
            <p:oleObj spid="_x0000_s258870" name="Equation" r:id="rId4" imgW="977476" imgH="203112" progId="">
              <p:embed/>
            </p:oleObj>
          </a:graphicData>
        </a:graphic>
      </p:graphicFrame>
      <p:sp>
        <p:nvSpPr>
          <p:cNvPr id="433157" name="Rectangle 5"/>
          <p:cNvSpPr>
            <a:spLocks noChangeArrowheads="1"/>
          </p:cNvSpPr>
          <p:nvPr/>
        </p:nvSpPr>
        <p:spPr bwMode="auto">
          <a:xfrm>
            <a:off x="1447800" y="1524000"/>
            <a:ext cx="1708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400" dirty="0">
                <a:latin typeface="微软雅黑" panose="020B0503020204020204" pitchFamily="34" charset="-122"/>
                <a:ea typeface="微软雅黑" panose="020B0503020204020204" pitchFamily="34" charset="-122"/>
              </a:rPr>
              <a:t>正压流体：</a:t>
            </a:r>
          </a:p>
        </p:txBody>
      </p:sp>
      <p:sp>
        <p:nvSpPr>
          <p:cNvPr id="433159" name="Rectangle 7"/>
          <p:cNvSpPr>
            <a:spLocks noChangeArrowheads="1"/>
          </p:cNvSpPr>
          <p:nvPr/>
        </p:nvSpPr>
        <p:spPr bwMode="auto">
          <a:xfrm>
            <a:off x="4648200" y="1600200"/>
            <a:ext cx="1708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400" dirty="0">
                <a:latin typeface="微软雅黑" panose="020B0503020204020204" pitchFamily="34" charset="-122"/>
                <a:ea typeface="微软雅黑" panose="020B0503020204020204" pitchFamily="34" charset="-122"/>
              </a:rPr>
              <a:t>斜压流体：</a:t>
            </a:r>
          </a:p>
        </p:txBody>
      </p:sp>
      <p:sp>
        <p:nvSpPr>
          <p:cNvPr id="433161" name="Rectangle 9"/>
          <p:cNvSpPr>
            <a:spLocks noChangeArrowheads="1"/>
          </p:cNvSpPr>
          <p:nvPr/>
        </p:nvSpPr>
        <p:spPr bwMode="auto">
          <a:xfrm>
            <a:off x="971550" y="3213100"/>
            <a:ext cx="316865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r>
              <a:rPr kumimoji="1" lang="zh-CN" altLang="en-US" sz="2400" dirty="0">
                <a:solidFill>
                  <a:srgbClr val="FF0000"/>
                </a:solidFill>
                <a:latin typeface="微软雅黑" panose="020B0503020204020204" pitchFamily="34" charset="-122"/>
                <a:ea typeface="微软雅黑" panose="020B0503020204020204" pitchFamily="34" charset="-122"/>
              </a:rPr>
              <a:t>等压面、等密度面、等温面重合（平行）</a:t>
            </a:r>
          </a:p>
        </p:txBody>
      </p:sp>
      <p:sp>
        <p:nvSpPr>
          <p:cNvPr id="433162" name="Rectangle 10"/>
          <p:cNvSpPr>
            <a:spLocks noChangeArrowheads="1"/>
          </p:cNvSpPr>
          <p:nvPr/>
        </p:nvSpPr>
        <p:spPr bwMode="auto">
          <a:xfrm>
            <a:off x="4800600" y="3124200"/>
            <a:ext cx="3232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400" dirty="0">
                <a:solidFill>
                  <a:srgbClr val="FF0000"/>
                </a:solidFill>
                <a:latin typeface="微软雅黑" panose="020B0503020204020204" pitchFamily="34" charset="-122"/>
                <a:ea typeface="微软雅黑" panose="020B0503020204020204" pitchFamily="34" charset="-122"/>
              </a:rPr>
              <a:t>等压面、等密度面斜交</a:t>
            </a:r>
          </a:p>
        </p:txBody>
      </p:sp>
      <p:sp>
        <p:nvSpPr>
          <p:cNvPr id="433163" name="Line 11"/>
          <p:cNvSpPr>
            <a:spLocks noChangeShapeType="1"/>
          </p:cNvSpPr>
          <p:nvPr/>
        </p:nvSpPr>
        <p:spPr bwMode="auto">
          <a:xfrm>
            <a:off x="0" y="4572000"/>
            <a:ext cx="9144000" cy="0"/>
          </a:xfrm>
          <a:prstGeom prst="line">
            <a:avLst/>
          </a:prstGeom>
          <a:noFill/>
          <a:ln w="57150">
            <a:solidFill>
              <a:schemeClr val="tx1"/>
            </a:solidFill>
            <a:prstDash val="dash"/>
            <a:miter lim="800000"/>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dirty="0">
              <a:ea typeface="微软雅黑" panose="020B0503020204020204" pitchFamily="34" charset="-122"/>
            </a:endParaRPr>
          </a:p>
        </p:txBody>
      </p:sp>
      <p:sp>
        <p:nvSpPr>
          <p:cNvPr id="433164" name="Line 12"/>
          <p:cNvSpPr>
            <a:spLocks noChangeShapeType="1"/>
          </p:cNvSpPr>
          <p:nvPr/>
        </p:nvSpPr>
        <p:spPr bwMode="auto">
          <a:xfrm flipH="1">
            <a:off x="4343400" y="1484313"/>
            <a:ext cx="12700" cy="3087687"/>
          </a:xfrm>
          <a:prstGeom prst="line">
            <a:avLst/>
          </a:prstGeom>
          <a:noFill/>
          <a:ln w="57150">
            <a:solidFill>
              <a:schemeClr val="tx1"/>
            </a:solidFill>
            <a:prstDash val="dash"/>
            <a:miter lim="800000"/>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dirty="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p:cNvSpPr>
            <a:spLocks noGrp="1"/>
          </p:cNvSpPr>
          <p:nvPr>
            <p:ph type="sldNum" sz="quarter" idx="12"/>
          </p:nvPr>
        </p:nvSpPr>
        <p:spPr/>
        <p:txBody>
          <a:bodyPr/>
          <a:lstStyle/>
          <a:p>
            <a:fld id="{C137D35F-4001-44CB-81AA-D638559C1078}" type="slidenum">
              <a:rPr lang="en-US" altLang="zh-CN"/>
              <a:pPr/>
              <a:t>38</a:t>
            </a:fld>
            <a:endParaRPr lang="en-US" altLang="zh-CN"/>
          </a:p>
        </p:txBody>
      </p:sp>
      <p:sp>
        <p:nvSpPr>
          <p:cNvPr id="434178" name="Rectangle 2"/>
          <p:cNvSpPr>
            <a:spLocks noChangeArrowheads="1"/>
          </p:cNvSpPr>
          <p:nvPr/>
        </p:nvSpPr>
        <p:spPr bwMode="auto">
          <a:xfrm>
            <a:off x="900113" y="4221163"/>
            <a:ext cx="73152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rgbClr val="FF99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kumimoji="1" lang="zh-CN" altLang="en-US" sz="2400" dirty="0">
                <a:latin typeface="微软雅黑" panose="020B0503020204020204" pitchFamily="34" charset="-122"/>
                <a:ea typeface="微软雅黑" panose="020B0503020204020204" pitchFamily="34" charset="-122"/>
              </a:rPr>
              <a:t>理想正压流体，在有势力的作用下，则速度环流不随时间变化，这就是</a:t>
            </a:r>
            <a:r>
              <a:rPr kumimoji="1" lang="zh-CN" altLang="en-US" sz="2400" dirty="0">
                <a:solidFill>
                  <a:srgbClr val="FF0000"/>
                </a:solidFill>
                <a:latin typeface="微软雅黑" panose="020B0503020204020204" pitchFamily="34" charset="-122"/>
                <a:ea typeface="微软雅黑" panose="020B0503020204020204" pitchFamily="34" charset="-122"/>
              </a:rPr>
              <a:t>开尔文定理</a:t>
            </a:r>
            <a:r>
              <a:rPr kumimoji="1" lang="zh-CN" altLang="en-US" sz="2400" dirty="0">
                <a:latin typeface="微软雅黑" panose="020B0503020204020204" pitchFamily="34" charset="-122"/>
                <a:ea typeface="微软雅黑" panose="020B0503020204020204" pitchFamily="34" charset="-122"/>
              </a:rPr>
              <a:t>。 </a:t>
            </a:r>
          </a:p>
        </p:txBody>
      </p:sp>
      <p:graphicFrame>
        <p:nvGraphicFramePr>
          <p:cNvPr id="434180" name="Object 4"/>
          <p:cNvGraphicFramePr>
            <a:graphicFrameLocks noChangeAspect="1"/>
          </p:cNvGraphicFramePr>
          <p:nvPr/>
        </p:nvGraphicFramePr>
        <p:xfrm>
          <a:off x="2006600" y="1700213"/>
          <a:ext cx="5949950" cy="2254250"/>
        </p:xfrm>
        <a:graphic>
          <a:graphicData uri="http://schemas.openxmlformats.org/presentationml/2006/ole">
            <p:oleObj spid="_x0000_s259892" name="Equation" r:id="rId3" imgW="2870200" imgH="1092200" progId="Equation.DSMT4">
              <p:embed/>
            </p:oleObj>
          </a:graphicData>
        </a:graphic>
      </p:graphicFrame>
      <p:sp>
        <p:nvSpPr>
          <p:cNvPr id="434182" name="Rectangle 6"/>
          <p:cNvSpPr>
            <a:spLocks noChangeArrowheads="1"/>
          </p:cNvSpPr>
          <p:nvPr/>
        </p:nvSpPr>
        <p:spPr bwMode="auto">
          <a:xfrm>
            <a:off x="1086503" y="765175"/>
            <a:ext cx="3443571" cy="461665"/>
          </a:xfrm>
          <a:prstGeom prst="rect">
            <a:avLst/>
          </a:prstGeom>
          <a:solidFill>
            <a:srgbClr val="0099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kumimoji="1" lang="zh-CN" altLang="en-US" sz="2400" dirty="0">
                <a:solidFill>
                  <a:schemeClr val="bg1"/>
                </a:solidFill>
                <a:latin typeface="微软雅黑" panose="020B0503020204020204" pitchFamily="34" charset="-122"/>
                <a:ea typeface="微软雅黑" panose="020B0503020204020204" pitchFamily="34" charset="-122"/>
              </a:rPr>
              <a:t>（</a:t>
            </a:r>
            <a:r>
              <a:rPr kumimoji="1" lang="en-US" altLang="zh-CN" sz="2400" dirty="0">
                <a:solidFill>
                  <a:schemeClr val="bg1"/>
                </a:solidFill>
                <a:latin typeface="微软雅黑" panose="020B0503020204020204" pitchFamily="34" charset="-122"/>
                <a:ea typeface="微软雅黑" panose="020B0503020204020204" pitchFamily="34" charset="-122"/>
              </a:rPr>
              <a:t>3</a:t>
            </a:r>
            <a:r>
              <a:rPr kumimoji="1" lang="zh-CN" altLang="en-US" sz="2400" dirty="0">
                <a:solidFill>
                  <a:schemeClr val="bg1"/>
                </a:solidFill>
                <a:latin typeface="微软雅黑" panose="020B0503020204020204" pitchFamily="34" charset="-122"/>
                <a:ea typeface="微软雅黑" panose="020B0503020204020204" pitchFamily="34" charset="-122"/>
              </a:rPr>
              <a:t>）假设流体是正压的</a:t>
            </a:r>
          </a:p>
        </p:txBody>
      </p:sp>
      <p:graphicFrame>
        <p:nvGraphicFramePr>
          <p:cNvPr id="434183" name="Object 7"/>
          <p:cNvGraphicFramePr>
            <a:graphicFrameLocks noChangeAspect="1"/>
          </p:cNvGraphicFramePr>
          <p:nvPr/>
        </p:nvGraphicFramePr>
        <p:xfrm>
          <a:off x="4716463" y="765175"/>
          <a:ext cx="1447800" cy="458788"/>
        </p:xfrm>
        <a:graphic>
          <a:graphicData uri="http://schemas.openxmlformats.org/presentationml/2006/ole">
            <p:oleObj spid="_x0000_s259893" name="Equation" r:id="rId4" imgW="634725" imgH="203112" progId="">
              <p:embed/>
            </p:oleObj>
          </a:graphicData>
        </a:graphic>
      </p:graphicFrame>
      <p:sp>
        <p:nvSpPr>
          <p:cNvPr id="434184" name="Rectangle 8"/>
          <p:cNvSpPr>
            <a:spLocks noChangeArrowheads="1"/>
          </p:cNvSpPr>
          <p:nvPr/>
        </p:nvSpPr>
        <p:spPr bwMode="auto">
          <a:xfrm>
            <a:off x="5148263" y="2060575"/>
            <a:ext cx="34559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r>
              <a:rPr kumimoji="1" lang="zh-CN" altLang="en-US" sz="2400" dirty="0">
                <a:solidFill>
                  <a:srgbClr val="FF0000"/>
                </a:solidFill>
                <a:latin typeface="微软雅黑" panose="020B0503020204020204" pitchFamily="34" charset="-122"/>
                <a:ea typeface="微软雅黑" panose="020B0503020204020204" pitchFamily="34" charset="-122"/>
              </a:rPr>
              <a:t>等压面、等密度面平行</a:t>
            </a: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769803" y="1311819"/>
            <a:ext cx="7676696" cy="37856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indent="457200" algn="just" eaLnBrk="1" hangingPunct="1">
              <a:lnSpc>
                <a:spcPct val="150000"/>
              </a:lnSpc>
            </a:pPr>
            <a:r>
              <a:rPr lang="zh-CN" altLang="en-US" sz="2000" b="0" dirty="0" smtClean="0">
                <a:latin typeface="微软雅黑" panose="020B0503020204020204" pitchFamily="34" charset="-122"/>
                <a:ea typeface="微软雅黑" panose="020B0503020204020204" pitchFamily="34" charset="-122"/>
              </a:rPr>
              <a:t>说明</a:t>
            </a:r>
            <a:r>
              <a:rPr lang="zh-CN" altLang="en-US" sz="2000" b="0" dirty="0">
                <a:latin typeface="微软雅黑" panose="020B0503020204020204" pitchFamily="34" charset="-122"/>
                <a:ea typeface="微软雅黑" panose="020B0503020204020204" pitchFamily="34" charset="-122"/>
              </a:rPr>
              <a:t>：</a:t>
            </a:r>
          </a:p>
          <a:p>
            <a:pPr indent="457200" algn="just" eaLnBrk="1" hangingPunct="1">
              <a:lnSpc>
                <a:spcPct val="150000"/>
              </a:lnSpc>
            </a:pPr>
            <a:r>
              <a:rPr lang="zh-CN" altLang="en-US" sz="2000" b="0" dirty="0" smtClean="0">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1)</a:t>
            </a:r>
            <a:r>
              <a:rPr lang="zh-CN" altLang="en-US" sz="2000" b="0" dirty="0">
                <a:solidFill>
                  <a:srgbClr val="FF0000"/>
                </a:solidFill>
                <a:latin typeface="微软雅黑" panose="020B0503020204020204" pitchFamily="34" charset="-122"/>
                <a:ea typeface="微软雅黑" panose="020B0503020204020204" pitchFamily="34" charset="-122"/>
              </a:rPr>
              <a:t>正压、理想流体</a:t>
            </a:r>
            <a:r>
              <a:rPr lang="zh-CN" altLang="en-US" sz="2000" b="0" dirty="0">
                <a:latin typeface="微软雅黑" panose="020B0503020204020204" pitchFamily="34" charset="-122"/>
                <a:ea typeface="微软雅黑" panose="020B0503020204020204" pitchFamily="34" charset="-122"/>
              </a:rPr>
              <a:t>在</a:t>
            </a:r>
            <a:r>
              <a:rPr lang="zh-CN" altLang="en-US" sz="2000" b="0" dirty="0">
                <a:solidFill>
                  <a:srgbClr val="FF0000"/>
                </a:solidFill>
                <a:latin typeface="微软雅黑" panose="020B0503020204020204" pitchFamily="34" charset="-122"/>
                <a:ea typeface="微软雅黑" panose="020B0503020204020204" pitchFamily="34" charset="-122"/>
              </a:rPr>
              <a:t>有势力</a:t>
            </a:r>
            <a:r>
              <a:rPr lang="zh-CN" altLang="en-US" sz="2000" b="0" dirty="0">
                <a:latin typeface="微软雅黑" panose="020B0503020204020204" pitchFamily="34" charset="-122"/>
                <a:ea typeface="微软雅黑" panose="020B0503020204020204" pitchFamily="34" charset="-122"/>
              </a:rPr>
              <a:t>的作用下，流体运动涡度强度不随时间变化，即</a:t>
            </a:r>
            <a:r>
              <a:rPr lang="zh-CN" altLang="en-US" sz="2000" b="0" dirty="0">
                <a:solidFill>
                  <a:srgbClr val="FF0000"/>
                </a:solidFill>
                <a:latin typeface="微软雅黑" panose="020B0503020204020204" pitchFamily="34" charset="-122"/>
                <a:ea typeface="微软雅黑" panose="020B0503020204020204" pitchFamily="34" charset="-122"/>
              </a:rPr>
              <a:t>守恒</a:t>
            </a:r>
            <a:r>
              <a:rPr lang="zh-CN" altLang="en-US" sz="2000" b="0" dirty="0">
                <a:latin typeface="微软雅黑" panose="020B0503020204020204" pitchFamily="34" charset="-122"/>
                <a:ea typeface="微软雅黑" panose="020B0503020204020204" pitchFamily="34" charset="-122"/>
              </a:rPr>
              <a:t>，无旋运动中的流点也不可能获得涡度；反之，涡旋流动中的流点也不可能失去涡度</a:t>
            </a:r>
            <a:r>
              <a:rPr lang="zh-CN" altLang="en-US" sz="2000" b="0" dirty="0" smtClean="0">
                <a:latin typeface="微软雅黑" panose="020B0503020204020204" pitchFamily="34" charset="-122"/>
                <a:ea typeface="微软雅黑" panose="020B0503020204020204" pitchFamily="34" charset="-122"/>
              </a:rPr>
              <a:t>。（流体的边界性）</a:t>
            </a:r>
            <a:endParaRPr lang="zh-CN" altLang="en-US" sz="2000" b="0" dirty="0">
              <a:latin typeface="微软雅黑" panose="020B0503020204020204" pitchFamily="34" charset="-122"/>
              <a:ea typeface="微软雅黑" panose="020B0503020204020204" pitchFamily="34" charset="-122"/>
            </a:endParaRPr>
          </a:p>
          <a:p>
            <a:pPr indent="457200" algn="just" eaLnBrk="1" hangingPunct="1">
              <a:lnSpc>
                <a:spcPct val="150000"/>
              </a:lnSpc>
            </a:pPr>
            <a:r>
              <a:rPr lang="zh-CN" altLang="en-US" sz="2000" b="0" dirty="0" smtClean="0">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2)以上讨论了特定条件下速度环流的守恒定理或约束关系。实际上，流体运动中必定存在速度环流的不守恒现象，也即</a:t>
            </a:r>
            <a:r>
              <a:rPr lang="zh-CN" altLang="en-US" sz="2000" b="0" dirty="0">
                <a:solidFill>
                  <a:srgbClr val="FF0000"/>
                </a:solidFill>
                <a:latin typeface="微软雅黑" panose="020B0503020204020204" pitchFamily="34" charset="-122"/>
                <a:ea typeface="微软雅黑" panose="020B0503020204020204" pitchFamily="34" charset="-122"/>
              </a:rPr>
              <a:t>环流的产生和起源</a:t>
            </a:r>
            <a:r>
              <a:rPr lang="zh-CN" altLang="en-US" sz="2000" b="0" dirty="0">
                <a:latin typeface="微软雅黑" panose="020B0503020204020204" pitchFamily="34" charset="-122"/>
                <a:ea typeface="微软雅黑" panose="020B0503020204020204" pitchFamily="34" charset="-122"/>
              </a:rPr>
              <a:t>，这才是更普遍条件下的环流变化情况，即</a:t>
            </a:r>
            <a:r>
              <a:rPr lang="zh-CN" altLang="en-US" sz="2000" b="0" dirty="0" smtClean="0">
                <a:latin typeface="微软雅黑" panose="020B0503020204020204" pitchFamily="34" charset="-122"/>
                <a:ea typeface="微软雅黑" panose="020B0503020204020204" pitchFamily="34" charset="-122"/>
              </a:rPr>
              <a:t>相对</a:t>
            </a:r>
            <a:r>
              <a:rPr lang="zh-CN" altLang="en-US" sz="2000" b="0" dirty="0">
                <a:latin typeface="微软雅黑" panose="020B0503020204020204" pitchFamily="34" charset="-122"/>
                <a:ea typeface="微软雅黑" panose="020B0503020204020204" pitchFamily="34" charset="-122"/>
              </a:rPr>
              <a:t>环流</a:t>
            </a:r>
            <a:r>
              <a:rPr lang="zh-CN" altLang="en-US" sz="2000" b="0" dirty="0" smtClean="0">
                <a:latin typeface="微软雅黑" panose="020B0503020204020204" pitchFamily="34" charset="-122"/>
                <a:ea typeface="微软雅黑" panose="020B0503020204020204" pitchFamily="34" charset="-122"/>
              </a:rPr>
              <a:t>定理</a:t>
            </a:r>
            <a:r>
              <a:rPr lang="zh-CN" altLang="en-US" sz="2000" b="0" dirty="0">
                <a:latin typeface="微软雅黑" panose="020B0503020204020204" pitchFamily="34" charset="-122"/>
                <a:ea typeface="微软雅黑" panose="020B0503020204020204" pitchFamily="34" charset="-122"/>
              </a:rPr>
              <a:t>或Bjkernes环流定理。</a:t>
            </a:r>
          </a:p>
        </p:txBody>
      </p:sp>
      <p:sp>
        <p:nvSpPr>
          <p:cNvPr id="2" name="灯片编号占位符 1"/>
          <p:cNvSpPr>
            <a:spLocks noGrp="1"/>
          </p:cNvSpPr>
          <p:nvPr>
            <p:ph type="sldNum" sz="quarter" idx="12"/>
          </p:nvPr>
        </p:nvSpPr>
        <p:spPr/>
        <p:txBody>
          <a:bodyPr/>
          <a:lstStyle/>
          <a:p>
            <a:fld id="{E5BDF72E-9FE5-429F-91AD-B59394577185}" type="slidenum">
              <a:rPr lang="zh-CN" altLang="en-US" smtClean="0"/>
              <a:pPr/>
              <a:t>39</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矢量</a:t>
            </a:r>
            <a:r>
              <a:rPr lang="zh-CN" altLang="en-US" dirty="0" smtClean="0"/>
              <a:t>知识</a:t>
            </a:r>
            <a:r>
              <a:rPr lang="zh-CN" altLang="en-US" dirty="0"/>
              <a:t>复习</a:t>
            </a:r>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4</a:t>
            </a:fld>
            <a:endParaRPr lang="zh-CN" altLang="en-US"/>
          </a:p>
        </p:txBody>
      </p:sp>
      <p:graphicFrame>
        <p:nvGraphicFramePr>
          <p:cNvPr id="4" name="对象 3"/>
          <p:cNvGraphicFramePr>
            <a:graphicFrameLocks/>
          </p:cNvGraphicFramePr>
          <p:nvPr/>
        </p:nvGraphicFramePr>
        <p:xfrm>
          <a:off x="1107002" y="1672997"/>
          <a:ext cx="6929996" cy="2437447"/>
        </p:xfrm>
        <a:graphic>
          <a:graphicData uri="http://schemas.openxmlformats.org/presentationml/2006/ole">
            <p:oleObj spid="_x0000_s310468" name="Equation" r:id="rId3" imgW="88392000" imgH="310896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速度环流的起源</a:t>
            </a:r>
            <a:r>
              <a:rPr lang="en-US" altLang="zh-CN" dirty="0"/>
              <a:t>—</a:t>
            </a:r>
            <a:r>
              <a:rPr lang="zh-CN" altLang="en-US" dirty="0"/>
              <a:t>涡度的产生</a:t>
            </a:r>
          </a:p>
        </p:txBody>
      </p:sp>
      <p:sp>
        <p:nvSpPr>
          <p:cNvPr id="11" name="灯片编号占位符 5"/>
          <p:cNvSpPr>
            <a:spLocks noGrp="1"/>
          </p:cNvSpPr>
          <p:nvPr>
            <p:ph type="sldNum" sz="quarter" idx="4"/>
          </p:nvPr>
        </p:nvSpPr>
        <p:spPr/>
        <p:txBody>
          <a:bodyPr/>
          <a:lstStyle/>
          <a:p>
            <a:fld id="{88D397E9-AB98-4DF4-B6E3-BE8D4658F2D6}" type="slidenum">
              <a:rPr lang="en-US" altLang="zh-CN"/>
              <a:pPr/>
              <a:t>40</a:t>
            </a:fld>
            <a:endParaRPr lang="en-US" altLang="zh-CN"/>
          </a:p>
        </p:txBody>
      </p:sp>
      <p:graphicFrame>
        <p:nvGraphicFramePr>
          <p:cNvPr id="436227" name="Object 3"/>
          <p:cNvGraphicFramePr>
            <a:graphicFrameLocks noChangeAspect="1"/>
          </p:cNvGraphicFramePr>
          <p:nvPr/>
        </p:nvGraphicFramePr>
        <p:xfrm>
          <a:off x="2071687" y="2349032"/>
          <a:ext cx="5000625" cy="963613"/>
        </p:xfrm>
        <a:graphic>
          <a:graphicData uri="http://schemas.openxmlformats.org/presentationml/2006/ole">
            <p:oleObj spid="_x0000_s260932" name="Equation" r:id="rId3" imgW="55168800" imgH="10668000" progId="Equation.DSMT4">
              <p:embed/>
            </p:oleObj>
          </a:graphicData>
        </a:graphic>
      </p:graphicFrame>
      <p:sp>
        <p:nvSpPr>
          <p:cNvPr id="436228" name="Rectangle 4"/>
          <p:cNvSpPr>
            <a:spLocks noChangeArrowheads="1"/>
          </p:cNvSpPr>
          <p:nvPr/>
        </p:nvSpPr>
        <p:spPr bwMode="auto">
          <a:xfrm>
            <a:off x="765175" y="1421966"/>
            <a:ext cx="66294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2400" dirty="0">
                <a:latin typeface="微软雅黑" panose="020B0503020204020204" pitchFamily="34" charset="-122"/>
                <a:ea typeface="微软雅黑" panose="020B0503020204020204" pitchFamily="34" charset="-122"/>
              </a:rPr>
              <a:t>在旋转坐标系中，</a:t>
            </a:r>
            <a:r>
              <a:rPr kumimoji="1" lang="zh-CN" altLang="en-US" sz="2400" dirty="0" smtClean="0">
                <a:latin typeface="微软雅黑" panose="020B0503020204020204" pitchFamily="34" charset="-122"/>
                <a:ea typeface="微软雅黑" panose="020B0503020204020204" pitchFamily="34" charset="-122"/>
              </a:rPr>
              <a:t>对于</a:t>
            </a:r>
            <a:r>
              <a:rPr kumimoji="1" lang="zh-CN" altLang="en-US" sz="2400" dirty="0">
                <a:latin typeface="微软雅黑" panose="020B0503020204020204" pitchFamily="34" charset="-122"/>
                <a:ea typeface="微软雅黑" panose="020B0503020204020204" pitchFamily="34" charset="-122"/>
              </a:rPr>
              <a:t>粘性可压缩流体，</a:t>
            </a:r>
            <a:r>
              <a:rPr kumimoji="1" lang="en-US" altLang="zh-CN" sz="2400" dirty="0">
                <a:latin typeface="微软雅黑" panose="020B0503020204020204" pitchFamily="34" charset="-122"/>
                <a:ea typeface="微软雅黑" panose="020B0503020204020204" pitchFamily="34" charset="-122"/>
              </a:rPr>
              <a:t>N</a:t>
            </a:r>
            <a:r>
              <a:rPr kumimoji="1" lang="zh-CN" altLang="en-US" sz="2400" dirty="0">
                <a:latin typeface="微软雅黑" panose="020B0503020204020204" pitchFamily="34" charset="-122"/>
                <a:ea typeface="微软雅黑" panose="020B0503020204020204" pitchFamily="34" charset="-122"/>
              </a:rPr>
              <a:t>－</a:t>
            </a:r>
            <a:r>
              <a:rPr kumimoji="1" lang="en-US" altLang="zh-CN" sz="2400" dirty="0">
                <a:latin typeface="微软雅黑" panose="020B0503020204020204" pitchFamily="34" charset="-122"/>
                <a:ea typeface="微软雅黑" panose="020B0503020204020204" pitchFamily="34" charset="-122"/>
              </a:rPr>
              <a:t>S</a:t>
            </a:r>
            <a:r>
              <a:rPr kumimoji="1" lang="zh-CN" altLang="en-US" sz="2400" dirty="0">
                <a:latin typeface="微软雅黑" panose="020B0503020204020204" pitchFamily="34" charset="-122"/>
                <a:ea typeface="微软雅黑" panose="020B0503020204020204" pitchFamily="34" charset="-122"/>
              </a:rPr>
              <a:t>运动方程为：</a:t>
            </a:r>
          </a:p>
        </p:txBody>
      </p:sp>
      <p:sp>
        <p:nvSpPr>
          <p:cNvPr id="436229" name="Rectangle 5"/>
          <p:cNvSpPr>
            <a:spLocks noChangeArrowheads="1"/>
          </p:cNvSpPr>
          <p:nvPr/>
        </p:nvSpPr>
        <p:spPr bwMode="auto">
          <a:xfrm>
            <a:off x="765175" y="3797428"/>
            <a:ext cx="76358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kumimoji="1" lang="zh-CN" altLang="en-US" sz="2400" dirty="0">
                <a:latin typeface="微软雅黑" panose="020B0503020204020204" pitchFamily="34" charset="-122"/>
                <a:ea typeface="微软雅黑" panose="020B0503020204020204" pitchFamily="34" charset="-122"/>
              </a:rPr>
              <a:t>对粘性扩散项进行变换（矢量运算法则），将其表示为：</a:t>
            </a:r>
          </a:p>
        </p:txBody>
      </p:sp>
      <p:graphicFrame>
        <p:nvGraphicFramePr>
          <p:cNvPr id="436230" name="Object 6"/>
          <p:cNvGraphicFramePr>
            <a:graphicFrameLocks noChangeAspect="1"/>
          </p:cNvGraphicFramePr>
          <p:nvPr/>
        </p:nvGraphicFramePr>
        <p:xfrm>
          <a:off x="1687512" y="4444175"/>
          <a:ext cx="5645150" cy="533400"/>
        </p:xfrm>
        <a:graphic>
          <a:graphicData uri="http://schemas.openxmlformats.org/presentationml/2006/ole">
            <p:oleObj spid="_x0000_s260933" name="Equation" r:id="rId4" imgW="2590800" imgH="241300" progId="Equation.DSMT4">
              <p:embed/>
            </p:oleObj>
          </a:graphicData>
        </a:graphic>
      </p:graphicFrame>
      <p:sp>
        <p:nvSpPr>
          <p:cNvPr id="436233" name="Rectangle 9"/>
          <p:cNvSpPr>
            <a:spLocks noChangeArrowheads="1"/>
          </p:cNvSpPr>
          <p:nvPr/>
        </p:nvSpPr>
        <p:spPr bwMode="auto">
          <a:xfrm>
            <a:off x="765175" y="5055299"/>
            <a:ext cx="50609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400" dirty="0">
                <a:latin typeface="微软雅黑" panose="020B0503020204020204" pitchFamily="34" charset="-122"/>
                <a:ea typeface="微软雅黑" panose="020B0503020204020204" pitchFamily="34" charset="-122"/>
              </a:rPr>
              <a:t>将其代入运动方程，整理后可得到：</a:t>
            </a: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6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2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a:spLocks noGrp="1"/>
          </p:cNvSpPr>
          <p:nvPr>
            <p:ph type="sldNum" sz="quarter" idx="12"/>
          </p:nvPr>
        </p:nvSpPr>
        <p:spPr/>
        <p:txBody>
          <a:bodyPr/>
          <a:lstStyle/>
          <a:p>
            <a:fld id="{DEAE2540-E74E-4680-926A-B0B2C78E3519}" type="slidenum">
              <a:rPr lang="en-US" altLang="zh-CN"/>
              <a:pPr/>
              <a:t>41</a:t>
            </a:fld>
            <a:endParaRPr lang="en-US" altLang="zh-CN"/>
          </a:p>
        </p:txBody>
      </p:sp>
      <p:graphicFrame>
        <p:nvGraphicFramePr>
          <p:cNvPr id="437251" name="Object 3"/>
          <p:cNvGraphicFramePr>
            <a:graphicFrameLocks noChangeAspect="1"/>
          </p:cNvGraphicFramePr>
          <p:nvPr/>
        </p:nvGraphicFramePr>
        <p:xfrm>
          <a:off x="2195513" y="620713"/>
          <a:ext cx="5000625" cy="1012825"/>
        </p:xfrm>
        <a:graphic>
          <a:graphicData uri="http://schemas.openxmlformats.org/presentationml/2006/ole">
            <p:oleObj spid="_x0000_s349188" name="Equation" r:id="rId3" imgW="52425600" imgH="10668000" progId="Equation.DSMT4">
              <p:embed/>
            </p:oleObj>
          </a:graphicData>
        </a:graphic>
      </p:graphicFrame>
      <p:sp>
        <p:nvSpPr>
          <p:cNvPr id="437252" name="Rectangle 4"/>
          <p:cNvSpPr>
            <a:spLocks noChangeArrowheads="1"/>
          </p:cNvSpPr>
          <p:nvPr/>
        </p:nvSpPr>
        <p:spPr bwMode="auto">
          <a:xfrm>
            <a:off x="827088" y="1844675"/>
            <a:ext cx="780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400" dirty="0">
                <a:latin typeface="微软雅黑" panose="020B0503020204020204" pitchFamily="34" charset="-122"/>
                <a:ea typeface="微软雅黑" panose="020B0503020204020204" pitchFamily="34" charset="-122"/>
              </a:rPr>
              <a:t>对上式沿闭合曲线积分，即可得到反映环流变化的方程：</a:t>
            </a:r>
          </a:p>
        </p:txBody>
      </p:sp>
      <p:graphicFrame>
        <p:nvGraphicFramePr>
          <p:cNvPr id="437253" name="Object 5"/>
          <p:cNvGraphicFramePr>
            <a:graphicFrameLocks noChangeAspect="1"/>
          </p:cNvGraphicFramePr>
          <p:nvPr/>
        </p:nvGraphicFramePr>
        <p:xfrm>
          <a:off x="1258888" y="2420938"/>
          <a:ext cx="6429375" cy="2016125"/>
        </p:xfrm>
        <a:graphic>
          <a:graphicData uri="http://schemas.openxmlformats.org/presentationml/2006/ole">
            <p:oleObj spid="_x0000_s349187" name="Equation" r:id="rId4" imgW="3238500" imgH="1041400" progId="Equation.DSMT4">
              <p:embed/>
            </p:oleObj>
          </a:graphicData>
        </a:graphic>
      </p:graphicFrame>
      <p:graphicFrame>
        <p:nvGraphicFramePr>
          <p:cNvPr id="437255" name="Object 7"/>
          <p:cNvGraphicFramePr>
            <a:graphicFrameLocks noChangeAspect="1"/>
          </p:cNvGraphicFramePr>
          <p:nvPr/>
        </p:nvGraphicFramePr>
        <p:xfrm>
          <a:off x="1258888" y="4014788"/>
          <a:ext cx="5618162" cy="1069975"/>
        </p:xfrm>
        <a:graphic>
          <a:graphicData uri="http://schemas.openxmlformats.org/presentationml/2006/ole">
            <p:oleObj spid="_x0000_s349186" name="Equation" r:id="rId5" imgW="3568700" imgH="609600" progId="Equation.DSMT4">
              <p:embed/>
            </p:oleObj>
          </a:graphicData>
        </a:graphic>
      </p:graphicFrame>
      <p:graphicFrame>
        <p:nvGraphicFramePr>
          <p:cNvPr id="437256" name="Object 8"/>
          <p:cNvGraphicFramePr>
            <a:graphicFrameLocks noChangeAspect="1"/>
          </p:cNvGraphicFramePr>
          <p:nvPr/>
        </p:nvGraphicFramePr>
        <p:xfrm>
          <a:off x="1258888" y="4797425"/>
          <a:ext cx="5040312" cy="903288"/>
        </p:xfrm>
        <a:graphic>
          <a:graphicData uri="http://schemas.openxmlformats.org/presentationml/2006/ole">
            <p:oleObj spid="_x0000_s349185" name="Equation" r:id="rId6" imgW="2336800" imgH="419100" progId="Equation.DSMT4">
              <p:embed/>
            </p:oleObj>
          </a:graphicData>
        </a:graphic>
      </p:graphicFrame>
      <p:sp>
        <p:nvSpPr>
          <p:cNvPr id="437257" name="Line 9"/>
          <p:cNvSpPr>
            <a:spLocks noChangeShapeType="1"/>
          </p:cNvSpPr>
          <p:nvPr/>
        </p:nvSpPr>
        <p:spPr bwMode="auto">
          <a:xfrm>
            <a:off x="5148263" y="4652963"/>
            <a:ext cx="1655762" cy="0"/>
          </a:xfrm>
          <a:prstGeom prst="line">
            <a:avLst/>
          </a:prstGeom>
          <a:noFill/>
          <a:ln w="38100">
            <a:solidFill>
              <a:srgbClr val="FF000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dirty="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AC68E1FD-BB75-4525-8DD6-F0CFDE81742E}" type="slidenum">
              <a:rPr lang="en-US" altLang="zh-CN"/>
              <a:pPr/>
              <a:t>42</a:t>
            </a:fld>
            <a:endParaRPr lang="en-US" altLang="zh-CN"/>
          </a:p>
        </p:txBody>
      </p:sp>
      <p:sp>
        <p:nvSpPr>
          <p:cNvPr id="438275" name="Rectangle 3"/>
          <p:cNvSpPr>
            <a:spLocks noChangeArrowheads="1"/>
          </p:cNvSpPr>
          <p:nvPr/>
        </p:nvSpPr>
        <p:spPr bwMode="auto">
          <a:xfrm>
            <a:off x="2565580" y="1564208"/>
            <a:ext cx="5677626"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kumimoji="1" lang="zh-CN" altLang="en-US" sz="2400" dirty="0" smtClean="0">
                <a:solidFill>
                  <a:srgbClr val="FF0000"/>
                </a:solidFill>
                <a:latin typeface="微软雅黑" panose="020B0503020204020204" pitchFamily="34" charset="-122"/>
                <a:ea typeface="微软雅黑" panose="020B0503020204020204" pitchFamily="34" charset="-122"/>
              </a:rPr>
              <a:t>（</a:t>
            </a:r>
            <a:r>
              <a:rPr kumimoji="1" lang="en-US" altLang="zh-CN" sz="2400" dirty="0" smtClean="0">
                <a:solidFill>
                  <a:srgbClr val="FF0000"/>
                </a:solidFill>
                <a:latin typeface="微软雅黑" panose="020B0503020204020204" pitchFamily="34" charset="-122"/>
                <a:ea typeface="微软雅黑" panose="020B0503020204020204" pitchFamily="34" charset="-122"/>
              </a:rPr>
              <a:t>1</a:t>
            </a:r>
            <a:r>
              <a:rPr kumimoji="1" lang="zh-CN" altLang="en-US" sz="2400" dirty="0" smtClean="0">
                <a:solidFill>
                  <a:srgbClr val="FF0000"/>
                </a:solidFill>
                <a:latin typeface="微软雅黑" panose="020B0503020204020204" pitchFamily="34" charset="-122"/>
                <a:ea typeface="微软雅黑" panose="020B0503020204020204" pitchFamily="34" charset="-122"/>
              </a:rPr>
              <a:t>）         </a:t>
            </a:r>
            <a:r>
              <a:rPr kumimoji="1" lang="zh-CN" altLang="en-US" sz="2400" dirty="0">
                <a:solidFill>
                  <a:srgbClr val="FF0000"/>
                </a:solidFill>
                <a:latin typeface="微软雅黑" panose="020B0503020204020204" pitchFamily="34" charset="-122"/>
                <a:ea typeface="微软雅黑" panose="020B0503020204020204" pitchFamily="34" charset="-122"/>
              </a:rPr>
              <a:t>（</a:t>
            </a:r>
            <a:r>
              <a:rPr kumimoji="1" lang="en-US" altLang="zh-CN" sz="2400" dirty="0">
                <a:solidFill>
                  <a:srgbClr val="FF0000"/>
                </a:solidFill>
                <a:latin typeface="微软雅黑" panose="020B0503020204020204" pitchFamily="34" charset="-122"/>
                <a:ea typeface="微软雅黑" panose="020B0503020204020204" pitchFamily="34" charset="-122"/>
              </a:rPr>
              <a:t>2</a:t>
            </a:r>
            <a:r>
              <a:rPr kumimoji="1" lang="zh-CN" altLang="en-US" sz="2400" dirty="0">
                <a:solidFill>
                  <a:srgbClr val="FF0000"/>
                </a:solidFill>
                <a:latin typeface="微软雅黑" panose="020B0503020204020204" pitchFamily="34" charset="-122"/>
                <a:ea typeface="微软雅黑" panose="020B0503020204020204" pitchFamily="34" charset="-122"/>
              </a:rPr>
              <a:t>）      （</a:t>
            </a:r>
            <a:r>
              <a:rPr kumimoji="1" lang="en-US" altLang="zh-CN" sz="2400" dirty="0">
                <a:solidFill>
                  <a:srgbClr val="FF0000"/>
                </a:solidFill>
                <a:latin typeface="微软雅黑" panose="020B0503020204020204" pitchFamily="34" charset="-122"/>
                <a:ea typeface="微软雅黑" panose="020B0503020204020204" pitchFamily="34" charset="-122"/>
              </a:rPr>
              <a:t>3</a:t>
            </a:r>
            <a:r>
              <a:rPr kumimoji="1" lang="zh-CN" altLang="en-US" sz="2400" dirty="0">
                <a:solidFill>
                  <a:srgbClr val="FF0000"/>
                </a:solidFill>
                <a:latin typeface="微软雅黑" panose="020B0503020204020204" pitchFamily="34" charset="-122"/>
                <a:ea typeface="微软雅黑" panose="020B0503020204020204" pitchFamily="34" charset="-122"/>
              </a:rPr>
              <a:t>）</a:t>
            </a:r>
          </a:p>
        </p:txBody>
      </p:sp>
      <p:graphicFrame>
        <p:nvGraphicFramePr>
          <p:cNvPr id="438276" name="Object 4"/>
          <p:cNvGraphicFramePr>
            <a:graphicFrameLocks noChangeAspect="1"/>
          </p:cNvGraphicFramePr>
          <p:nvPr/>
        </p:nvGraphicFramePr>
        <p:xfrm>
          <a:off x="1298121" y="841691"/>
          <a:ext cx="6486525" cy="860425"/>
        </p:xfrm>
        <a:graphic>
          <a:graphicData uri="http://schemas.openxmlformats.org/presentationml/2006/ole">
            <p:oleObj spid="_x0000_s262555" name="Equation" r:id="rId3" imgW="3263900" imgH="444500" progId="Equation.DSMT4">
              <p:embed/>
            </p:oleObj>
          </a:graphicData>
        </a:graphic>
      </p:graphicFrame>
      <p:sp>
        <p:nvSpPr>
          <p:cNvPr id="6" name="Rectangle 4"/>
          <p:cNvSpPr>
            <a:spLocks noChangeArrowheads="1"/>
          </p:cNvSpPr>
          <p:nvPr/>
        </p:nvSpPr>
        <p:spPr bwMode="auto">
          <a:xfrm>
            <a:off x="814566" y="2352940"/>
            <a:ext cx="7428640" cy="3323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bevel/>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indent="457200" algn="just" eaLnBrk="1" hangingPunct="1">
              <a:lnSpc>
                <a:spcPct val="150000"/>
              </a:lnSpc>
            </a:pPr>
            <a:r>
              <a:rPr lang="zh-CN" altLang="en-US" sz="2000" b="0" dirty="0">
                <a:latin typeface="微软雅黑" panose="020B0503020204020204" pitchFamily="34" charset="-122"/>
                <a:ea typeface="微软雅黑" panose="020B0503020204020204" pitchFamily="34" charset="-122"/>
                <a:sym typeface="Arial" panose="020B0604020202020204" pitchFamily="34" charset="0"/>
              </a:rPr>
              <a:t>在旋转坐标系中，速度环流的变化主要由以下三项引起：</a:t>
            </a:r>
          </a:p>
          <a:p>
            <a:pPr indent="457200" algn="just" eaLnBrk="1" hangingPunct="1">
              <a:lnSpc>
                <a:spcPct val="150000"/>
              </a:lnSpc>
            </a:pPr>
            <a:r>
              <a:rPr lang="zh-CN" altLang="en-US" sz="2000" b="0" dirty="0">
                <a:latin typeface="微软雅黑" panose="020B0503020204020204" pitchFamily="34" charset="-122"/>
                <a:ea typeface="微软雅黑" panose="020B0503020204020204" pitchFamily="34" charset="-122"/>
                <a:sym typeface="Arial" panose="020B0604020202020204" pitchFamily="34" charset="0"/>
              </a:rPr>
              <a:t>(1)惯性项——非有势力的作用，如科氏力的作用，对</a:t>
            </a:r>
            <a:r>
              <a:rPr lang="zh-CN" altLang="en-US" sz="2000" b="0" dirty="0" smtClean="0">
                <a:latin typeface="微软雅黑" panose="020B0503020204020204" pitchFamily="34" charset="-122"/>
                <a:ea typeface="微软雅黑" panose="020B0503020204020204" pitchFamily="34" charset="-122"/>
                <a:sym typeface="Arial" panose="020B0604020202020204" pitchFamily="34" charset="0"/>
              </a:rPr>
              <a:t>有势力则</a:t>
            </a:r>
            <a:r>
              <a:rPr lang="zh-CN" altLang="en-US" sz="2000" b="0" dirty="0">
                <a:latin typeface="微软雅黑" panose="020B0503020204020204" pitchFamily="34" charset="-122"/>
                <a:ea typeface="微软雅黑" panose="020B0503020204020204" pitchFamily="34" charset="-122"/>
                <a:sym typeface="Arial" panose="020B0604020202020204" pitchFamily="34" charset="0"/>
              </a:rPr>
              <a:t>为零，惯性项的作用在于修正已存在的环流，而不能</a:t>
            </a:r>
            <a:r>
              <a:rPr lang="zh-CN" altLang="en-US" sz="2000" b="0" dirty="0" smtClean="0">
                <a:latin typeface="微软雅黑" panose="020B0503020204020204" pitchFamily="34" charset="-122"/>
                <a:ea typeface="微软雅黑" panose="020B0503020204020204" pitchFamily="34" charset="-122"/>
                <a:sym typeface="Arial" panose="020B0604020202020204" pitchFamily="34" charset="0"/>
              </a:rPr>
              <a:t>产生环流</a:t>
            </a:r>
            <a:r>
              <a:rPr lang="zh-CN" altLang="en-US" sz="2000" b="0" dirty="0">
                <a:latin typeface="微软雅黑" panose="020B0503020204020204" pitchFamily="34" charset="-122"/>
                <a:ea typeface="微软雅黑" panose="020B0503020204020204" pitchFamily="34" charset="-122"/>
                <a:sym typeface="Arial" panose="020B0604020202020204" pitchFamily="34" charset="0"/>
              </a:rPr>
              <a:t>。</a:t>
            </a:r>
          </a:p>
          <a:p>
            <a:pPr indent="457200" algn="just" eaLnBrk="1" hangingPunct="1">
              <a:lnSpc>
                <a:spcPct val="150000"/>
              </a:lnSpc>
            </a:pPr>
            <a:r>
              <a:rPr lang="zh-CN" altLang="en-US" sz="2000" b="0" dirty="0">
                <a:latin typeface="微软雅黑" panose="020B0503020204020204" pitchFamily="34" charset="-122"/>
                <a:ea typeface="微软雅黑" panose="020B0503020204020204" pitchFamily="34" charset="-122"/>
                <a:sym typeface="Arial" panose="020B0604020202020204" pitchFamily="34" charset="0"/>
              </a:rPr>
              <a:t>(2)斜压项(力管项)——气压梯度力产生环流，取决于等密度</a:t>
            </a:r>
            <a:r>
              <a:rPr lang="zh-CN" altLang="en-US" sz="2000" b="0" dirty="0" smtClean="0">
                <a:latin typeface="微软雅黑" panose="020B0503020204020204" pitchFamily="34" charset="-122"/>
                <a:ea typeface="微软雅黑" panose="020B0503020204020204" pitchFamily="34" charset="-122"/>
                <a:sym typeface="Arial" panose="020B0604020202020204" pitchFamily="34" charset="0"/>
              </a:rPr>
              <a:t>面或</a:t>
            </a:r>
            <a:r>
              <a:rPr lang="zh-CN" altLang="en-US" sz="2000" b="0" dirty="0">
                <a:latin typeface="微软雅黑" panose="020B0503020204020204" pitchFamily="34" charset="-122"/>
                <a:ea typeface="微软雅黑" panose="020B0503020204020204" pitchFamily="34" charset="-122"/>
                <a:sym typeface="Arial" panose="020B0604020202020204" pitchFamily="34" charset="0"/>
              </a:rPr>
              <a:t>等比容面与等压面是否斜交</a:t>
            </a:r>
          </a:p>
          <a:p>
            <a:pPr indent="457200" algn="just" eaLnBrk="1" hangingPunct="1">
              <a:lnSpc>
                <a:spcPct val="150000"/>
              </a:lnSpc>
            </a:pPr>
            <a:r>
              <a:rPr lang="zh-CN" altLang="en-US" sz="2000" b="0" dirty="0">
                <a:latin typeface="微软雅黑" panose="020B0503020204020204" pitchFamily="34" charset="-122"/>
                <a:ea typeface="微软雅黑" panose="020B0503020204020204" pitchFamily="34" charset="-122"/>
                <a:sym typeface="Arial" panose="020B0604020202020204" pitchFamily="34" charset="0"/>
              </a:rPr>
              <a:t>(3)粘性涡度扩散——与涡度的不均匀分布有关，耗散已存在</a:t>
            </a:r>
            <a:r>
              <a:rPr lang="zh-CN" altLang="en-US" sz="2000" b="0" dirty="0" smtClean="0">
                <a:latin typeface="微软雅黑" panose="020B0503020204020204" pitchFamily="34" charset="-122"/>
                <a:ea typeface="微软雅黑" panose="020B0503020204020204" pitchFamily="34" charset="-122"/>
                <a:sym typeface="Arial" panose="020B0604020202020204" pitchFamily="34" charset="0"/>
              </a:rPr>
              <a:t>的环流。</a:t>
            </a:r>
            <a:endParaRPr lang="zh-CN" altLang="en-US" sz="1600" b="0" dirty="0">
              <a:latin typeface="Calibri" panose="020F050202020403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环流方程的进一步</a:t>
            </a:r>
            <a:r>
              <a:rPr lang="zh-CN" altLang="en-US" dirty="0" smtClean="0"/>
              <a:t>讨论</a:t>
            </a:r>
            <a:endParaRPr lang="zh-CN" altLang="en-US" dirty="0"/>
          </a:p>
        </p:txBody>
      </p:sp>
      <p:sp>
        <p:nvSpPr>
          <p:cNvPr id="8" name="灯片编号占位符 3"/>
          <p:cNvSpPr>
            <a:spLocks noGrp="1"/>
          </p:cNvSpPr>
          <p:nvPr>
            <p:ph type="sldNum" sz="quarter" idx="4"/>
          </p:nvPr>
        </p:nvSpPr>
        <p:spPr/>
        <p:txBody>
          <a:bodyPr/>
          <a:lstStyle/>
          <a:p>
            <a:fld id="{6E3AAB1C-87E5-482F-AC70-480A08211208}" type="slidenum">
              <a:rPr lang="en-US" altLang="zh-CN"/>
              <a:pPr/>
              <a:t>43</a:t>
            </a:fld>
            <a:endParaRPr lang="en-US" altLang="zh-CN"/>
          </a:p>
        </p:txBody>
      </p:sp>
      <p:sp>
        <p:nvSpPr>
          <p:cNvPr id="440322" name="Rectangle 2"/>
          <p:cNvSpPr>
            <a:spLocks noChangeArrowheads="1"/>
          </p:cNvSpPr>
          <p:nvPr/>
        </p:nvSpPr>
        <p:spPr bwMode="auto">
          <a:xfrm>
            <a:off x="827088" y="4435001"/>
            <a:ext cx="7467600" cy="19389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indent="-2286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04190">
              <a:lnSpc>
                <a:spcPct val="150000"/>
              </a:lnSpc>
            </a:pPr>
            <a:r>
              <a:rPr kumimoji="1" lang="zh-CN" altLang="en-US" sz="2000" dirty="0" smtClean="0">
                <a:latin typeface="Calibri" panose="020F0502020204030204" pitchFamily="34" charset="0"/>
                <a:ea typeface="微软雅黑" panose="020B0503020204020204" pitchFamily="34" charset="-122"/>
              </a:rPr>
              <a:t>称为</a:t>
            </a:r>
            <a:r>
              <a:rPr kumimoji="1" lang="zh-CN" altLang="en-US" sz="2000" b="1" dirty="0">
                <a:solidFill>
                  <a:srgbClr val="FF0000"/>
                </a:solidFill>
                <a:latin typeface="Calibri" panose="020F0502020204030204" pitchFamily="34" charset="0"/>
                <a:ea typeface="微软雅黑" panose="020B0503020204020204" pitchFamily="34" charset="-122"/>
              </a:rPr>
              <a:t>皮叶克尼斯定理</a:t>
            </a:r>
            <a:r>
              <a:rPr kumimoji="1" lang="zh-CN" altLang="en-US" sz="2000" dirty="0" smtClean="0">
                <a:latin typeface="Calibri" panose="020F0502020204030204" pitchFamily="34" charset="0"/>
                <a:ea typeface="微软雅黑" panose="020B0503020204020204" pitchFamily="34" charset="-122"/>
              </a:rPr>
              <a:t>，</a:t>
            </a:r>
            <a:r>
              <a:rPr lang="zh-CN" altLang="en-US" sz="2000" dirty="0" smtClean="0">
                <a:solidFill>
                  <a:srgbClr val="002060"/>
                </a:solidFill>
                <a:latin typeface="微软雅黑" panose="020B0503020204020204" pitchFamily="34" charset="-122"/>
                <a:ea typeface="微软雅黑" panose="020B0503020204020204" pitchFamily="34" charset="-122"/>
              </a:rPr>
              <a:t>反映</a:t>
            </a:r>
            <a:r>
              <a:rPr lang="zh-CN" altLang="en-US" sz="2000" dirty="0">
                <a:solidFill>
                  <a:srgbClr val="002060"/>
                </a:solidFill>
                <a:latin typeface="微软雅黑" panose="020B0503020204020204" pitchFamily="34" charset="-122"/>
                <a:ea typeface="微软雅黑" panose="020B0503020204020204" pitchFamily="34" charset="-122"/>
              </a:rPr>
              <a:t>了斜压项(力管项)引起环流的变化</a:t>
            </a:r>
            <a:r>
              <a:rPr lang="zh-CN" altLang="en-US" sz="2000" dirty="0">
                <a:latin typeface="微软雅黑" panose="020B0503020204020204" pitchFamily="34" charset="-122"/>
                <a:ea typeface="微软雅黑" panose="020B0503020204020204" pitchFamily="34" charset="-122"/>
              </a:rPr>
              <a:t>：取决于等压面、等温面、等密度面是否斜交。</a:t>
            </a:r>
          </a:p>
          <a:p>
            <a:pPr indent="504190">
              <a:lnSpc>
                <a:spcPct val="150000"/>
              </a:lnSpc>
            </a:pPr>
            <a:r>
              <a:rPr lang="zh-CN" altLang="en-US" sz="2000" dirty="0" smtClean="0">
                <a:latin typeface="微软雅黑" panose="020B0503020204020204" pitchFamily="34" charset="-122"/>
                <a:ea typeface="微软雅黑" panose="020B0503020204020204" pitchFamily="34" charset="-122"/>
              </a:rPr>
              <a:t>若</a:t>
            </a:r>
            <a:r>
              <a:rPr lang="zh-CN" altLang="en-US" sz="2000" dirty="0">
                <a:latin typeface="微软雅黑" panose="020B0503020204020204" pitchFamily="34" charset="-122"/>
                <a:ea typeface="微软雅黑" panose="020B0503020204020204" pitchFamily="34" charset="-122"/>
              </a:rPr>
              <a:t>上式进一步作正压流体假设</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indent="504190">
              <a:lnSpc>
                <a:spcPct val="150000"/>
              </a:lnSpc>
            </a:pPr>
            <a:r>
              <a:rPr lang="zh-CN" altLang="en-US" sz="2000" dirty="0" smtClean="0">
                <a:latin typeface="微软雅黑" panose="020B0503020204020204" pitchFamily="34" charset="-122"/>
                <a:ea typeface="微软雅黑" panose="020B0503020204020204" pitchFamily="34" charset="-122"/>
              </a:rPr>
              <a:t>则</a:t>
            </a:r>
            <a:r>
              <a:rPr lang="zh-CN" altLang="en-US" sz="2000" dirty="0">
                <a:latin typeface="微软雅黑" panose="020B0503020204020204" pitchFamily="34" charset="-122"/>
                <a:ea typeface="微软雅黑" panose="020B0503020204020204" pitchFamily="34" charset="-122"/>
              </a:rPr>
              <a:t>退化为</a:t>
            </a:r>
            <a:r>
              <a:rPr lang="zh-CN" altLang="en-US" sz="2000" b="1" dirty="0" smtClean="0">
                <a:solidFill>
                  <a:srgbClr val="002060"/>
                </a:solidFill>
                <a:latin typeface="微软雅黑" panose="020B0503020204020204" pitchFamily="34" charset="-122"/>
                <a:ea typeface="微软雅黑" panose="020B0503020204020204" pitchFamily="34" charset="-122"/>
              </a:rPr>
              <a:t>开尔文环流定理</a:t>
            </a:r>
            <a:endParaRPr kumimoji="1" lang="zh-CN" altLang="en-US" sz="2000" b="1" dirty="0">
              <a:solidFill>
                <a:srgbClr val="002060"/>
              </a:solidFill>
              <a:latin typeface="Calibri" panose="020F0502020204030204" pitchFamily="34" charset="0"/>
              <a:ea typeface="微软雅黑" panose="020B0503020204020204" pitchFamily="34" charset="-122"/>
            </a:endParaRPr>
          </a:p>
        </p:txBody>
      </p:sp>
      <p:sp>
        <p:nvSpPr>
          <p:cNvPr id="440323" name="Rectangle 3"/>
          <p:cNvSpPr>
            <a:spLocks noChangeArrowheads="1"/>
          </p:cNvSpPr>
          <p:nvPr/>
        </p:nvSpPr>
        <p:spPr bwMode="auto">
          <a:xfrm>
            <a:off x="836466" y="2369047"/>
            <a:ext cx="685315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000" dirty="0">
                <a:latin typeface="Calibri" panose="020F0502020204030204" pitchFamily="34" charset="0"/>
                <a:ea typeface="微软雅黑" panose="020B0503020204020204" pitchFamily="34" charset="-122"/>
              </a:rPr>
              <a:t>若作</a:t>
            </a:r>
            <a:r>
              <a:rPr kumimoji="1" lang="zh-CN" altLang="en-US" sz="2000" dirty="0">
                <a:solidFill>
                  <a:srgbClr val="FF0000"/>
                </a:solidFill>
                <a:latin typeface="Calibri" panose="020F0502020204030204" pitchFamily="34" charset="0"/>
                <a:ea typeface="微软雅黑" panose="020B0503020204020204" pitchFamily="34" charset="-122"/>
              </a:rPr>
              <a:t>理想流体假设，且质量力为有势力</a:t>
            </a:r>
            <a:r>
              <a:rPr kumimoji="1" lang="zh-CN" altLang="en-US" sz="2000" dirty="0">
                <a:latin typeface="Calibri" panose="020F0502020204030204" pitchFamily="34" charset="0"/>
                <a:ea typeface="微软雅黑" panose="020B0503020204020204" pitchFamily="34" charset="-122"/>
              </a:rPr>
              <a:t>，则环流定理变为：</a:t>
            </a:r>
          </a:p>
        </p:txBody>
      </p:sp>
      <p:graphicFrame>
        <p:nvGraphicFramePr>
          <p:cNvPr id="440326" name="Object 6"/>
          <p:cNvGraphicFramePr>
            <a:graphicFrameLocks noChangeAspect="1"/>
          </p:cNvGraphicFramePr>
          <p:nvPr/>
        </p:nvGraphicFramePr>
        <p:xfrm>
          <a:off x="1203099" y="2781960"/>
          <a:ext cx="5685381" cy="1683574"/>
        </p:xfrm>
        <a:graphic>
          <a:graphicData uri="http://schemas.openxmlformats.org/presentationml/2006/ole">
            <p:oleObj spid="_x0000_s350211" name="Equation" r:id="rId3" imgW="77419200" imgH="22555200" progId="Equation.DSMT4">
              <p:embed/>
            </p:oleObj>
          </a:graphicData>
        </a:graphic>
      </p:graphicFrame>
      <p:sp>
        <p:nvSpPr>
          <p:cNvPr id="440327" name="Rectangle 7"/>
          <p:cNvSpPr>
            <a:spLocks noChangeArrowheads="1"/>
          </p:cNvSpPr>
          <p:nvPr/>
        </p:nvSpPr>
        <p:spPr bwMode="auto">
          <a:xfrm>
            <a:off x="827088" y="1077507"/>
            <a:ext cx="3262432"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b="1" dirty="0" smtClean="0">
                <a:solidFill>
                  <a:srgbClr val="FF0000"/>
                </a:solidFill>
                <a:ea typeface="微软雅黑" panose="020B0503020204020204" pitchFamily="34" charset="-122"/>
              </a:rPr>
              <a:t>主要</a:t>
            </a:r>
            <a:r>
              <a:rPr kumimoji="1" lang="zh-CN" altLang="en-US" sz="2000" b="1" dirty="0">
                <a:solidFill>
                  <a:srgbClr val="FF0000"/>
                </a:solidFill>
                <a:ea typeface="微软雅黑" panose="020B0503020204020204" pitchFamily="34" charset="-122"/>
              </a:rPr>
              <a:t>是斜压项的讨论及</a:t>
            </a:r>
            <a:r>
              <a:rPr kumimoji="1" lang="zh-CN" altLang="en-US" sz="2000" b="1" dirty="0" smtClean="0">
                <a:solidFill>
                  <a:srgbClr val="FF0000"/>
                </a:solidFill>
                <a:ea typeface="微软雅黑" panose="020B0503020204020204" pitchFamily="34" charset="-122"/>
              </a:rPr>
              <a:t>应用</a:t>
            </a:r>
            <a:endParaRPr kumimoji="1" lang="zh-CN" altLang="en-US" sz="2000" b="1" dirty="0">
              <a:solidFill>
                <a:srgbClr val="FF0000"/>
              </a:solidFill>
              <a:ea typeface="微软雅黑" panose="020B0503020204020204" pitchFamily="34" charset="-122"/>
            </a:endParaRPr>
          </a:p>
        </p:txBody>
      </p:sp>
      <p:graphicFrame>
        <p:nvGraphicFramePr>
          <p:cNvPr id="9" name="Object 4"/>
          <p:cNvGraphicFramePr>
            <a:graphicFrameLocks noChangeAspect="1"/>
          </p:cNvGraphicFramePr>
          <p:nvPr/>
        </p:nvGraphicFramePr>
        <p:xfrm>
          <a:off x="1203099" y="1559756"/>
          <a:ext cx="6486525" cy="860425"/>
        </p:xfrm>
        <a:graphic>
          <a:graphicData uri="http://schemas.openxmlformats.org/presentationml/2006/ole">
            <p:oleObj spid="_x0000_s350210" name="Equation" r:id="rId4" imgW="3263900" imgH="444500" progId="Equation.DSMT4">
              <p:embed/>
            </p:oleObj>
          </a:graphicData>
        </a:graphic>
      </p:graphicFrame>
      <p:graphicFrame>
        <p:nvGraphicFramePr>
          <p:cNvPr id="11" name="Object 4"/>
          <p:cNvGraphicFramePr>
            <a:graphicFrameLocks noChangeAspect="1"/>
          </p:cNvGraphicFramePr>
          <p:nvPr/>
        </p:nvGraphicFramePr>
        <p:xfrm>
          <a:off x="5257483" y="5615167"/>
          <a:ext cx="2895600" cy="865187"/>
        </p:xfrm>
        <a:graphic>
          <a:graphicData uri="http://schemas.openxmlformats.org/presentationml/2006/ole">
            <p:oleObj spid="_x0000_s350209" name="Equation" r:id="rId5" imgW="33528000" imgH="100584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力管的定义</a:t>
            </a:r>
            <a:endParaRPr lang="zh-CN" altLang="en-US" dirty="0"/>
          </a:p>
        </p:txBody>
      </p:sp>
      <p:sp>
        <p:nvSpPr>
          <p:cNvPr id="3" name="灯片编号占位符 2"/>
          <p:cNvSpPr>
            <a:spLocks noGrp="1"/>
          </p:cNvSpPr>
          <p:nvPr>
            <p:ph type="sldNum" sz="quarter" idx="4"/>
          </p:nvPr>
        </p:nvSpPr>
        <p:spPr/>
        <p:txBody>
          <a:bodyPr/>
          <a:lstStyle/>
          <a:p>
            <a:fld id="{E5BDF72E-9FE5-429F-91AD-B59394577185}" type="slidenum">
              <a:rPr lang="zh-CN" altLang="en-US" smtClean="0"/>
              <a:pPr/>
              <a:t>44</a:t>
            </a:fld>
            <a:endParaRPr lang="zh-CN" altLang="en-US" dirty="0"/>
          </a:p>
        </p:txBody>
      </p:sp>
      <p:pic>
        <p:nvPicPr>
          <p:cNvPr id="4" name="图片 3"/>
          <p:cNvPicPr>
            <a:picLocks noChangeAspect="1"/>
          </p:cNvPicPr>
          <p:nvPr/>
        </p:nvPicPr>
        <p:blipFill>
          <a:blip r:embed="rId3" cstate="print"/>
          <a:stretch>
            <a:fillRect/>
          </a:stretch>
        </p:blipFill>
        <p:spPr>
          <a:xfrm>
            <a:off x="4800247" y="1113453"/>
            <a:ext cx="3901520" cy="3332957"/>
          </a:xfrm>
          <a:prstGeom prst="rect">
            <a:avLst/>
          </a:prstGeom>
        </p:spPr>
      </p:pic>
      <p:sp>
        <p:nvSpPr>
          <p:cNvPr id="5" name="Rectangle 4"/>
          <p:cNvSpPr>
            <a:spLocks noChangeArrowheads="1"/>
          </p:cNvSpPr>
          <p:nvPr/>
        </p:nvSpPr>
        <p:spPr bwMode="auto">
          <a:xfrm>
            <a:off x="457200" y="1348771"/>
            <a:ext cx="4281690" cy="28623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bevel/>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indent="457200" algn="just" eaLnBrk="1" hangingPunct="1">
              <a:lnSpc>
                <a:spcPct val="150000"/>
              </a:lnSpc>
            </a:pPr>
            <a:r>
              <a:rPr lang="zh-CN" altLang="en-US" sz="2000" b="0" dirty="0" smtClean="0">
                <a:latin typeface="微软雅黑" panose="020B0503020204020204" pitchFamily="34" charset="-122"/>
                <a:ea typeface="微软雅黑" panose="020B0503020204020204" pitchFamily="34" charset="-122"/>
                <a:sym typeface="Arial" panose="020B0604020202020204" pitchFamily="34" charset="0"/>
              </a:rPr>
              <a:t>相隔一个单位的等压面与相隔一个单位的等比容面所组成的网络管，称为</a:t>
            </a:r>
            <a:r>
              <a:rPr lang="zh-CN" altLang="en-US" sz="2000" dirty="0" smtClean="0">
                <a:solidFill>
                  <a:srgbClr val="002060"/>
                </a:solidFill>
                <a:latin typeface="微软雅黑" panose="020B0503020204020204" pitchFamily="34" charset="-122"/>
                <a:ea typeface="微软雅黑" panose="020B0503020204020204" pitchFamily="34" charset="-122"/>
                <a:sym typeface="Arial" panose="020B0604020202020204" pitchFamily="34" charset="0"/>
              </a:rPr>
              <a:t>力管</a:t>
            </a:r>
            <a:r>
              <a:rPr lang="zh-CN" altLang="en-US" sz="2000" b="0" dirty="0" smtClean="0">
                <a:latin typeface="微软雅黑" panose="020B0503020204020204" pitchFamily="34" charset="-122"/>
                <a:ea typeface="微软雅黑" panose="020B0503020204020204" pitchFamily="34" charset="-122"/>
                <a:sym typeface="Arial" panose="020B0604020202020204" pitchFamily="34" charset="0"/>
              </a:rPr>
              <a:t>。</a:t>
            </a:r>
            <a:endParaRPr lang="en-US" altLang="zh-CN" sz="2000" b="0" dirty="0" smtClean="0">
              <a:latin typeface="微软雅黑" panose="020B0503020204020204" pitchFamily="34" charset="-122"/>
              <a:ea typeface="微软雅黑" panose="020B0503020204020204" pitchFamily="34" charset="-122"/>
              <a:sym typeface="Arial" panose="020B0604020202020204" pitchFamily="34" charset="0"/>
            </a:endParaRPr>
          </a:p>
          <a:p>
            <a:pPr indent="457200" algn="just" eaLnBrk="1" hangingPunct="1">
              <a:lnSpc>
                <a:spcPct val="150000"/>
              </a:lnSpc>
            </a:pPr>
            <a:endParaRPr lang="en-US" altLang="zh-CN" sz="2000" b="0" dirty="0" smtClean="0">
              <a:latin typeface="微软雅黑" panose="020B0503020204020204" pitchFamily="34" charset="-122"/>
              <a:ea typeface="微软雅黑" panose="020B0503020204020204" pitchFamily="34" charset="-122"/>
              <a:sym typeface="Arial" panose="020B0604020202020204" pitchFamily="34" charset="0"/>
            </a:endParaRPr>
          </a:p>
          <a:p>
            <a:pPr indent="457200" algn="just" eaLnBrk="1" hangingPunct="1">
              <a:lnSpc>
                <a:spcPct val="150000"/>
              </a:lnSpc>
            </a:pPr>
            <a:r>
              <a:rPr lang="zh-CN" altLang="en-US" sz="2000" b="0" dirty="0" smtClean="0">
                <a:latin typeface="微软雅黑" panose="020B0503020204020204" pitchFamily="34" charset="-122"/>
                <a:ea typeface="微软雅黑" panose="020B0503020204020204" pitchFamily="34" charset="-122"/>
                <a:sym typeface="Arial" panose="020B0604020202020204" pitchFamily="34" charset="0"/>
              </a:rPr>
              <a:t>力管存在的充要条件：</a:t>
            </a:r>
            <a:r>
              <a:rPr lang="zh-CN" altLang="en-US" sz="2000" dirty="0" smtClean="0">
                <a:solidFill>
                  <a:srgbClr val="C00000"/>
                </a:solidFill>
                <a:latin typeface="微软雅黑" panose="020B0503020204020204" pitchFamily="34" charset="-122"/>
                <a:ea typeface="微软雅黑" panose="020B0503020204020204" pitchFamily="34" charset="-122"/>
                <a:sym typeface="Arial" panose="020B0604020202020204" pitchFamily="34" charset="0"/>
              </a:rPr>
              <a:t>大气的斜压性</a:t>
            </a:r>
            <a:endParaRPr lang="zh-CN" altLang="en-US" sz="1600" dirty="0">
              <a:solidFill>
                <a:srgbClr val="C00000"/>
              </a:solidFill>
              <a:latin typeface="Calibri" panose="020F0502020204030204" pitchFamily="34" charset="0"/>
              <a:ea typeface="微软雅黑" panose="020B0503020204020204" pitchFamily="34" charset="-122"/>
            </a:endParaRPr>
          </a:p>
        </p:txBody>
      </p:sp>
      <p:graphicFrame>
        <p:nvGraphicFramePr>
          <p:cNvPr id="8" name="Object 4"/>
          <p:cNvGraphicFramePr>
            <a:graphicFrameLocks noChangeAspect="1"/>
          </p:cNvGraphicFramePr>
          <p:nvPr/>
        </p:nvGraphicFramePr>
        <p:xfrm>
          <a:off x="808264" y="4645463"/>
          <a:ext cx="7527471" cy="1556628"/>
        </p:xfrm>
        <a:graphic>
          <a:graphicData uri="http://schemas.openxmlformats.org/presentationml/2006/ole">
            <p:oleObj spid="_x0000_s306416" name="Equation" r:id="rId4" imgW="111861600" imgH="225552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684213" y="771525"/>
            <a:ext cx="7924800" cy="1754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0" dirty="0">
                <a:latin typeface="微软雅黑" panose="020B0503020204020204" pitchFamily="34" charset="-122"/>
                <a:ea typeface="微软雅黑" panose="020B0503020204020204" pitchFamily="34" charset="-122"/>
              </a:rPr>
              <a:t>    4、一般环流定理、Kelvin环流定理和Bjkernes环流定理三者之间的关系：</a:t>
            </a:r>
          </a:p>
          <a:p>
            <a:pPr eaLnBrk="1" hangingPunct="1">
              <a:lnSpc>
                <a:spcPct val="150000"/>
              </a:lnSpc>
            </a:pPr>
            <a:endParaRPr lang="zh-CN" altLang="en-US" sz="2400" b="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E5BDF72E-9FE5-429F-91AD-B59394577185}" type="slidenum">
              <a:rPr lang="zh-CN" altLang="en-US" smtClean="0"/>
              <a:pPr/>
              <a:t>45</a:t>
            </a:fld>
            <a:endParaRPr lang="zh-CN" altLang="en-US"/>
          </a:p>
        </p:txBody>
      </p:sp>
      <p:sp>
        <p:nvSpPr>
          <p:cNvPr id="4" name="矩形 3"/>
          <p:cNvSpPr/>
          <p:nvPr/>
        </p:nvSpPr>
        <p:spPr>
          <a:xfrm>
            <a:off x="2002501" y="2172268"/>
            <a:ext cx="5025316" cy="553998"/>
          </a:xfrm>
          <a:prstGeom prst="rect">
            <a:avLst/>
          </a:prstGeom>
        </p:spPr>
        <p:txBody>
          <a:bodyPr wrap="square">
            <a:spAutoFit/>
          </a:bodyPr>
          <a:lstStyle/>
          <a:p>
            <a:pPr algn="ctr">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rPr>
              <a:t>一般</a:t>
            </a:r>
            <a:r>
              <a:rPr lang="zh-CN" altLang="en-US" sz="2000" b="1" dirty="0" smtClean="0">
                <a:solidFill>
                  <a:srgbClr val="C00000"/>
                </a:solidFill>
                <a:latin typeface="微软雅黑" panose="020B0503020204020204" pitchFamily="34" charset="-122"/>
                <a:ea typeface="微软雅黑" panose="020B0503020204020204" pitchFamily="34" charset="-122"/>
              </a:rPr>
              <a:t>环流定理</a:t>
            </a:r>
            <a:r>
              <a:rPr lang="zh-CN" altLang="en-US" sz="2000" b="1" dirty="0" smtClean="0">
                <a:solidFill>
                  <a:srgbClr val="002060"/>
                </a:solidFill>
                <a:latin typeface="微软雅黑" panose="020B0503020204020204" pitchFamily="34" charset="-122"/>
                <a:ea typeface="微软雅黑" panose="020B0503020204020204" pitchFamily="34" charset="-122"/>
              </a:rPr>
              <a:t>（环流</a:t>
            </a:r>
            <a:r>
              <a:rPr lang="zh-CN" altLang="en-US" sz="2000" b="1" dirty="0">
                <a:solidFill>
                  <a:srgbClr val="002060"/>
                </a:solidFill>
                <a:latin typeface="微软雅黑" panose="020B0503020204020204" pitchFamily="34" charset="-122"/>
                <a:ea typeface="微软雅黑" panose="020B0503020204020204" pitchFamily="34" charset="-122"/>
              </a:rPr>
              <a:t>加速度=加速度的</a:t>
            </a:r>
            <a:r>
              <a:rPr lang="zh-CN" altLang="en-US" sz="2000" b="1" dirty="0" smtClean="0">
                <a:solidFill>
                  <a:srgbClr val="002060"/>
                </a:solidFill>
                <a:latin typeface="微软雅黑" panose="020B0503020204020204" pitchFamily="34" charset="-122"/>
                <a:ea typeface="微软雅黑" panose="020B0503020204020204" pitchFamily="34" charset="-122"/>
              </a:rPr>
              <a:t>环流）</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7" name="矩形 6"/>
          <p:cNvSpPr/>
          <p:nvPr/>
        </p:nvSpPr>
        <p:spPr>
          <a:xfrm>
            <a:off x="2169023" y="3805688"/>
            <a:ext cx="4572000" cy="507831"/>
          </a:xfrm>
          <a:prstGeom prst="rect">
            <a:avLst/>
          </a:prstGeom>
        </p:spPr>
        <p:txBody>
          <a:bodyPr>
            <a:spAutoFit/>
          </a:bodyPr>
          <a:lstStyle/>
          <a:p>
            <a:pPr algn="ctr">
              <a:lnSpc>
                <a:spcPct val="150000"/>
              </a:lnSpc>
            </a:pPr>
            <a:r>
              <a:rPr lang="en-US" altLang="zh-CN" sz="2000" b="1" dirty="0" err="1" smtClean="0">
                <a:solidFill>
                  <a:srgbClr val="C00000"/>
                </a:solidFill>
                <a:latin typeface="微软雅黑" panose="020B0503020204020204" pitchFamily="34" charset="-122"/>
                <a:ea typeface="微软雅黑" panose="020B0503020204020204" pitchFamily="34" charset="-122"/>
              </a:rPr>
              <a:t>Bjkernes</a:t>
            </a:r>
            <a:r>
              <a:rPr lang="zh-CN" altLang="en-US" sz="2000" b="1" dirty="0" smtClean="0">
                <a:solidFill>
                  <a:srgbClr val="C00000"/>
                </a:solidFill>
                <a:latin typeface="微软雅黑" panose="020B0503020204020204" pitchFamily="34" charset="-122"/>
                <a:ea typeface="微软雅黑" panose="020B0503020204020204" pitchFamily="34" charset="-122"/>
              </a:rPr>
              <a:t>环流定理</a:t>
            </a:r>
            <a:r>
              <a:rPr lang="zh-CN" altLang="en-US" sz="2000" b="1" dirty="0" smtClean="0">
                <a:solidFill>
                  <a:srgbClr val="002060"/>
                </a:solidFill>
                <a:latin typeface="微软雅黑" panose="020B0503020204020204" pitchFamily="34" charset="-122"/>
                <a:ea typeface="微软雅黑" panose="020B0503020204020204" pitchFamily="34" charset="-122"/>
              </a:rPr>
              <a:t>（相对</a:t>
            </a:r>
            <a:r>
              <a:rPr lang="zh-CN" altLang="en-US" sz="2000" b="1" dirty="0">
                <a:solidFill>
                  <a:srgbClr val="002060"/>
                </a:solidFill>
                <a:latin typeface="微软雅黑" panose="020B0503020204020204" pitchFamily="34" charset="-122"/>
                <a:ea typeface="微软雅黑" panose="020B0503020204020204" pitchFamily="34" charset="-122"/>
              </a:rPr>
              <a:t>环流定理</a:t>
            </a:r>
            <a:r>
              <a:rPr lang="zh-CN" altLang="en-US" sz="2000" b="1" dirty="0" smtClean="0">
                <a:solidFill>
                  <a:srgbClr val="002060"/>
                </a:solidFill>
                <a:latin typeface="微软雅黑" panose="020B0503020204020204" pitchFamily="34" charset="-122"/>
                <a:ea typeface="微软雅黑" panose="020B0503020204020204" pitchFamily="34" charset="-122"/>
              </a:rPr>
              <a:t>）</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8" name="矩形 7"/>
          <p:cNvSpPr/>
          <p:nvPr/>
        </p:nvSpPr>
        <p:spPr>
          <a:xfrm>
            <a:off x="2055812" y="5333783"/>
            <a:ext cx="4572000" cy="499624"/>
          </a:xfrm>
          <a:prstGeom prst="rect">
            <a:avLst/>
          </a:prstGeom>
        </p:spPr>
        <p:txBody>
          <a:bodyPr>
            <a:spAutoFit/>
          </a:bodyPr>
          <a:lstStyle/>
          <a:p>
            <a:pPr algn="ctr">
              <a:lnSpc>
                <a:spcPct val="150000"/>
              </a:lnSpc>
            </a:pPr>
            <a:r>
              <a:rPr lang="en-US" altLang="zh-CN" sz="2000" b="1" dirty="0" smtClean="0">
                <a:solidFill>
                  <a:srgbClr val="C00000"/>
                </a:solidFill>
                <a:latin typeface="微软雅黑" panose="020B0503020204020204" pitchFamily="34" charset="-122"/>
                <a:ea typeface="微软雅黑" panose="020B0503020204020204" pitchFamily="34" charset="-122"/>
              </a:rPr>
              <a:t>Kelvin</a:t>
            </a:r>
            <a:r>
              <a:rPr lang="zh-CN" altLang="en-US" sz="2000" b="1" dirty="0" smtClean="0">
                <a:solidFill>
                  <a:srgbClr val="C00000"/>
                </a:solidFill>
                <a:latin typeface="微软雅黑" panose="020B0503020204020204" pitchFamily="34" charset="-122"/>
                <a:ea typeface="微软雅黑" panose="020B0503020204020204" pitchFamily="34" charset="-122"/>
              </a:rPr>
              <a:t>环流定理</a:t>
            </a:r>
            <a:r>
              <a:rPr lang="zh-CN" altLang="en-US" sz="2000" b="1" dirty="0" smtClean="0">
                <a:solidFill>
                  <a:srgbClr val="002060"/>
                </a:solidFill>
                <a:latin typeface="微软雅黑" panose="020B0503020204020204" pitchFamily="34" charset="-122"/>
                <a:ea typeface="微软雅黑" panose="020B0503020204020204" pitchFamily="34" charset="-122"/>
              </a:rPr>
              <a:t>（</a:t>
            </a:r>
            <a:r>
              <a:rPr lang="zh-CN" altLang="en-US" sz="2000" b="1" dirty="0">
                <a:solidFill>
                  <a:srgbClr val="002060"/>
                </a:solidFill>
                <a:latin typeface="微软雅黑" panose="020B0503020204020204" pitchFamily="34" charset="-122"/>
                <a:ea typeface="微软雅黑" panose="020B0503020204020204" pitchFamily="34" charset="-122"/>
              </a:rPr>
              <a:t>绝对</a:t>
            </a:r>
            <a:r>
              <a:rPr lang="zh-CN" altLang="en-US" sz="2000" b="1" dirty="0" smtClean="0">
                <a:solidFill>
                  <a:srgbClr val="002060"/>
                </a:solidFill>
                <a:latin typeface="微软雅黑" panose="020B0503020204020204" pitchFamily="34" charset="-122"/>
                <a:ea typeface="微软雅黑" panose="020B0503020204020204" pitchFamily="34" charset="-122"/>
              </a:rPr>
              <a:t>环流定理）</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5" name="矩形 4"/>
          <p:cNvSpPr/>
          <p:nvPr/>
        </p:nvSpPr>
        <p:spPr>
          <a:xfrm>
            <a:off x="4341812" y="3205163"/>
            <a:ext cx="3775393" cy="400110"/>
          </a:xfrm>
          <a:prstGeom prst="rect">
            <a:avLst/>
          </a:prstGeom>
        </p:spPr>
        <p:txBody>
          <a:bodyPr wrap="none">
            <a:spAutoFit/>
          </a:bodyPr>
          <a:lstStyle/>
          <a:p>
            <a:pPr algn="ctr"/>
            <a:r>
              <a:rPr lang="zh-CN" altLang="en-US" sz="2000" b="1" dirty="0" smtClean="0">
                <a:solidFill>
                  <a:srgbClr val="0070C0"/>
                </a:solidFill>
                <a:latin typeface="微软雅黑" panose="020B0503020204020204" pitchFamily="34" charset="-122"/>
                <a:ea typeface="微软雅黑" panose="020B0503020204020204" pitchFamily="34" charset="-122"/>
              </a:rPr>
              <a:t>在</a:t>
            </a:r>
            <a:r>
              <a:rPr lang="zh-CN" altLang="en-US" sz="2000" b="1" dirty="0" smtClean="0">
                <a:solidFill>
                  <a:srgbClr val="FF0000"/>
                </a:solidFill>
                <a:latin typeface="微软雅黑" panose="020B0503020204020204" pitchFamily="34" charset="-122"/>
                <a:ea typeface="微软雅黑" panose="020B0503020204020204" pitchFamily="34" charset="-122"/>
              </a:rPr>
              <a:t>理想流体</a:t>
            </a:r>
            <a:r>
              <a:rPr lang="zh-CN" altLang="en-US" sz="2000" b="1" dirty="0" smtClean="0">
                <a:solidFill>
                  <a:srgbClr val="0070C0"/>
                </a:solidFill>
                <a:latin typeface="微软雅黑" panose="020B0503020204020204" pitchFamily="34" charset="-122"/>
                <a:ea typeface="微软雅黑" panose="020B0503020204020204" pitchFamily="34" charset="-122"/>
              </a:rPr>
              <a:t>和</a:t>
            </a:r>
            <a:r>
              <a:rPr lang="zh-CN" altLang="en-US" sz="2000" b="1" dirty="0" smtClean="0">
                <a:solidFill>
                  <a:srgbClr val="FF0000"/>
                </a:solidFill>
                <a:latin typeface="微软雅黑" panose="020B0503020204020204" pitchFamily="34" charset="-122"/>
                <a:ea typeface="微软雅黑" panose="020B0503020204020204" pitchFamily="34" charset="-122"/>
              </a:rPr>
              <a:t>外力有势</a:t>
            </a:r>
            <a:r>
              <a:rPr lang="zh-CN" altLang="en-US" sz="2000" b="1" dirty="0" smtClean="0">
                <a:solidFill>
                  <a:srgbClr val="0070C0"/>
                </a:solidFill>
                <a:latin typeface="微软雅黑" panose="020B0503020204020204" pitchFamily="34" charset="-122"/>
                <a:ea typeface="微软雅黑" panose="020B0503020204020204" pitchFamily="34" charset="-122"/>
              </a:rPr>
              <a:t>的条件下</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10" name="矩形 9"/>
          <p:cNvSpPr/>
          <p:nvPr/>
        </p:nvSpPr>
        <p:spPr>
          <a:xfrm>
            <a:off x="4341812" y="4666647"/>
            <a:ext cx="2492991" cy="400110"/>
          </a:xfrm>
          <a:prstGeom prst="rect">
            <a:avLst/>
          </a:prstGeom>
        </p:spPr>
        <p:txBody>
          <a:bodyPr wrap="none">
            <a:spAutoFit/>
          </a:bodyPr>
          <a:lstStyle/>
          <a:p>
            <a:pPr algn="ctr"/>
            <a:r>
              <a:rPr lang="zh-CN" altLang="en-US" sz="2000" b="1" dirty="0" smtClean="0">
                <a:solidFill>
                  <a:srgbClr val="0070C0"/>
                </a:solidFill>
                <a:latin typeface="微软雅黑" panose="020B0503020204020204" pitchFamily="34" charset="-122"/>
                <a:ea typeface="微软雅黑" panose="020B0503020204020204" pitchFamily="34" charset="-122"/>
              </a:rPr>
              <a:t>在</a:t>
            </a:r>
            <a:r>
              <a:rPr lang="zh-CN" altLang="en-US" sz="2000" b="1" dirty="0" smtClean="0">
                <a:solidFill>
                  <a:srgbClr val="FF0000"/>
                </a:solidFill>
                <a:latin typeface="微软雅黑" panose="020B0503020204020204" pitchFamily="34" charset="-122"/>
                <a:ea typeface="微软雅黑" panose="020B0503020204020204" pitchFamily="34" charset="-122"/>
              </a:rPr>
              <a:t>正压流体</a:t>
            </a:r>
            <a:r>
              <a:rPr lang="zh-CN" altLang="en-US" sz="2000" b="1" dirty="0" smtClean="0">
                <a:solidFill>
                  <a:srgbClr val="0070C0"/>
                </a:solidFill>
                <a:latin typeface="微软雅黑" panose="020B0503020204020204" pitchFamily="34" charset="-122"/>
                <a:ea typeface="微软雅黑" panose="020B0503020204020204" pitchFamily="34" charset="-122"/>
              </a:rPr>
              <a:t>的条件下</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cxnSp>
        <p:nvCxnSpPr>
          <p:cNvPr id="9" name="直接箭头连接符 8"/>
          <p:cNvCxnSpPr/>
          <p:nvPr/>
        </p:nvCxnSpPr>
        <p:spPr>
          <a:xfrm>
            <a:off x="4090264" y="2803122"/>
            <a:ext cx="25066" cy="1002566"/>
          </a:xfrm>
          <a:prstGeom prst="straightConnector1">
            <a:avLst/>
          </a:prstGeom>
          <a:ln w="7620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p:nvPr/>
        </p:nvCxnSpPr>
        <p:spPr>
          <a:xfrm>
            <a:off x="4115330" y="4399621"/>
            <a:ext cx="29950" cy="934162"/>
          </a:xfrm>
          <a:prstGeom prst="straightConnector1">
            <a:avLst/>
          </a:prstGeom>
          <a:ln w="76200">
            <a:solidFill>
              <a:srgbClr val="C00000"/>
            </a:solidFill>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皮叶克尼斯定理的应用</a:t>
            </a:r>
          </a:p>
        </p:txBody>
      </p:sp>
      <p:sp>
        <p:nvSpPr>
          <p:cNvPr id="19" name="灯片编号占位符 3"/>
          <p:cNvSpPr>
            <a:spLocks noGrp="1"/>
          </p:cNvSpPr>
          <p:nvPr>
            <p:ph type="sldNum" sz="quarter" idx="4"/>
          </p:nvPr>
        </p:nvSpPr>
        <p:spPr/>
        <p:txBody>
          <a:bodyPr/>
          <a:lstStyle/>
          <a:p>
            <a:fld id="{E05CA4C9-FD0D-4FEF-8C28-29057ED05D09}" type="slidenum">
              <a:rPr lang="en-US" altLang="zh-CN"/>
              <a:pPr/>
              <a:t>46</a:t>
            </a:fld>
            <a:endParaRPr lang="en-US" altLang="zh-CN"/>
          </a:p>
        </p:txBody>
      </p:sp>
      <p:sp>
        <p:nvSpPr>
          <p:cNvPr id="441346" name="Rectangle 2"/>
          <p:cNvSpPr>
            <a:spLocks noChangeArrowheads="1"/>
          </p:cNvSpPr>
          <p:nvPr/>
        </p:nvSpPr>
        <p:spPr bwMode="auto">
          <a:xfrm>
            <a:off x="762000" y="1524000"/>
            <a:ext cx="82296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indent="-2286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000" dirty="0" smtClean="0">
                <a:latin typeface="Calibri" panose="020F0502020204030204" pitchFamily="34" charset="0"/>
                <a:ea typeface="微软雅黑" panose="020B0503020204020204" pitchFamily="34" charset="-122"/>
              </a:rPr>
              <a:t>海陆风</a:t>
            </a:r>
            <a:r>
              <a:rPr kumimoji="1" lang="zh-CN" altLang="en-US" sz="2000" dirty="0">
                <a:latin typeface="Calibri" panose="020F0502020204030204" pitchFamily="34" charset="0"/>
                <a:ea typeface="微软雅黑" panose="020B0503020204020204" pitchFamily="34" charset="-122"/>
              </a:rPr>
              <a:t>、信风、山谷风的简单解释</a:t>
            </a:r>
          </a:p>
        </p:txBody>
      </p:sp>
      <p:pic>
        <p:nvPicPr>
          <p:cNvPr id="441347" name="Picture 3" descr="wnd01011b_pic"/>
          <p:cNvPicPr>
            <a:picLocks noChangeAspect="1" noChangeArrowheads="1"/>
          </p:cNvPicPr>
          <p:nvPr/>
        </p:nvPicPr>
        <p:blipFill>
          <a:blip r:embed="rId2" cstate="print">
            <a:extLst>
              <a:ext uri="{28A0092B-C50C-407E-A947-70E740481C1C}">
                <a14:useLocalDpi xmlns:a14="http://schemas.microsoft.com/office/drawing/2010/main" xmlns="" val="0"/>
              </a:ext>
            </a:extLst>
          </a:blip>
          <a:srcRect l="4724" t="12599" r="4724" b="12599"/>
          <a:stretch>
            <a:fillRect/>
          </a:stretch>
        </p:blipFill>
        <p:spPr bwMode="auto">
          <a:xfrm>
            <a:off x="4356100" y="2133600"/>
            <a:ext cx="4343400" cy="1935163"/>
          </a:xfrm>
          <a:prstGeom prst="rect">
            <a:avLst/>
          </a:prstGeom>
          <a:noFill/>
          <a:ln w="9525">
            <a:solidFill>
              <a:srgbClr val="FF9933"/>
            </a:solidFill>
            <a:miter lim="800000"/>
            <a:headEnd/>
            <a:tailEnd/>
          </a:ln>
          <a:extLst>
            <a:ext uri="{909E8E84-426E-40DD-AFC4-6F175D3DCCD1}">
              <a14:hiddenFill xmlns:a14="http://schemas.microsoft.com/office/drawing/2010/main" xmlns="">
                <a:solidFill>
                  <a:schemeClr val="hlink"/>
                </a:solidFill>
              </a14:hiddenFill>
            </a:ext>
          </a:extLst>
        </p:spPr>
      </p:pic>
      <p:pic>
        <p:nvPicPr>
          <p:cNvPr id="441348" name="Picture 4" descr="wnd01012b_pic"/>
          <p:cNvPicPr>
            <a:picLocks noChangeAspect="1" noChangeArrowheads="1"/>
          </p:cNvPicPr>
          <p:nvPr/>
        </p:nvPicPr>
        <p:blipFill>
          <a:blip r:embed="rId3" cstate="print">
            <a:extLst>
              <a:ext uri="{28A0092B-C50C-407E-A947-70E740481C1C}">
                <a14:useLocalDpi xmlns:a14="http://schemas.microsoft.com/office/drawing/2010/main" xmlns="" val="0"/>
              </a:ext>
            </a:extLst>
          </a:blip>
          <a:srcRect l="4724" t="12599" r="4724" b="12599"/>
          <a:stretch>
            <a:fillRect/>
          </a:stretch>
        </p:blipFill>
        <p:spPr bwMode="auto">
          <a:xfrm>
            <a:off x="4356100" y="4005263"/>
            <a:ext cx="4343400" cy="2182812"/>
          </a:xfrm>
          <a:prstGeom prst="rect">
            <a:avLst/>
          </a:prstGeom>
          <a:solidFill>
            <a:srgbClr val="666699"/>
          </a:solidFill>
          <a:ln w="9525">
            <a:solidFill>
              <a:schemeClr val="tx1"/>
            </a:solidFill>
            <a:miter lim="800000"/>
            <a:headEnd/>
            <a:tailEnd/>
          </a:ln>
        </p:spPr>
      </p:pic>
      <p:sp>
        <p:nvSpPr>
          <p:cNvPr id="441349" name="Rectangle 5" descr="之字形"/>
          <p:cNvSpPr>
            <a:spLocks noChangeArrowheads="1"/>
          </p:cNvSpPr>
          <p:nvPr/>
        </p:nvSpPr>
        <p:spPr bwMode="auto">
          <a:xfrm>
            <a:off x="457200" y="4972593"/>
            <a:ext cx="1905000" cy="152400"/>
          </a:xfrm>
          <a:prstGeom prst="rect">
            <a:avLst/>
          </a:prstGeom>
          <a:pattFill prst="zigZag">
            <a:fgClr>
              <a:schemeClr val="accent1"/>
            </a:fgClr>
            <a:bgClr>
              <a:schemeClr val="bg1"/>
            </a:bgClr>
          </a:patt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441350" name="Rectangle 6" descr="宽上对角线"/>
          <p:cNvSpPr>
            <a:spLocks noChangeArrowheads="1"/>
          </p:cNvSpPr>
          <p:nvPr/>
        </p:nvSpPr>
        <p:spPr bwMode="auto">
          <a:xfrm>
            <a:off x="2362200" y="4743993"/>
            <a:ext cx="1676400" cy="381000"/>
          </a:xfrm>
          <a:prstGeom prst="rect">
            <a:avLst/>
          </a:prstGeom>
          <a:pattFill prst="wdUpDiag">
            <a:fgClr>
              <a:schemeClr val="tx1"/>
            </a:fgClr>
            <a:bgClr>
              <a:schemeClr val="bg1"/>
            </a:bgClr>
          </a:pattFill>
          <a:ln w="9525">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441351" name="Rectangle 7"/>
          <p:cNvSpPr>
            <a:spLocks noChangeArrowheads="1"/>
          </p:cNvSpPr>
          <p:nvPr/>
        </p:nvSpPr>
        <p:spPr bwMode="auto">
          <a:xfrm>
            <a:off x="1211499" y="5305937"/>
            <a:ext cx="1723549"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000" dirty="0">
                <a:latin typeface="Calibri" panose="020F0502020204030204" pitchFamily="34" charset="0"/>
                <a:ea typeface="微软雅黑" panose="020B0503020204020204" pitchFamily="34" charset="-122"/>
              </a:rPr>
              <a:t>海风（</a:t>
            </a:r>
            <a:r>
              <a:rPr kumimoji="1" lang="zh-CN" altLang="en-US" sz="2000" dirty="0">
                <a:solidFill>
                  <a:srgbClr val="FF0000"/>
                </a:solidFill>
                <a:latin typeface="Calibri" panose="020F0502020204030204" pitchFamily="34" charset="0"/>
                <a:ea typeface="微软雅黑" panose="020B0503020204020204" pitchFamily="34" charset="-122"/>
              </a:rPr>
              <a:t>陆风</a:t>
            </a:r>
            <a:r>
              <a:rPr kumimoji="1" lang="zh-CN" altLang="en-US" sz="2000" dirty="0">
                <a:latin typeface="Calibri" panose="020F0502020204030204" pitchFamily="34" charset="0"/>
                <a:ea typeface="微软雅黑" panose="020B0503020204020204" pitchFamily="34" charset="-122"/>
              </a:rPr>
              <a:t>）</a:t>
            </a:r>
          </a:p>
        </p:txBody>
      </p:sp>
      <p:sp>
        <p:nvSpPr>
          <p:cNvPr id="441352" name="Rectangle 8"/>
          <p:cNvSpPr>
            <a:spLocks noChangeArrowheads="1"/>
          </p:cNvSpPr>
          <p:nvPr/>
        </p:nvSpPr>
        <p:spPr bwMode="auto">
          <a:xfrm>
            <a:off x="6092021" y="6248400"/>
            <a:ext cx="95410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000" dirty="0">
                <a:latin typeface="Calibri" panose="020F0502020204030204" pitchFamily="34" charset="0"/>
                <a:ea typeface="微软雅黑" panose="020B0503020204020204" pitchFamily="34" charset="-122"/>
              </a:rPr>
              <a:t>山谷风</a:t>
            </a:r>
          </a:p>
        </p:txBody>
      </p:sp>
      <p:sp>
        <p:nvSpPr>
          <p:cNvPr id="441353" name="Rectangle 9"/>
          <p:cNvSpPr>
            <a:spLocks noChangeArrowheads="1"/>
          </p:cNvSpPr>
          <p:nvPr/>
        </p:nvSpPr>
        <p:spPr bwMode="auto">
          <a:xfrm>
            <a:off x="429061" y="4058193"/>
            <a:ext cx="69762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000" dirty="0">
                <a:latin typeface="Calibri" panose="020F0502020204030204" pitchFamily="34" charset="0"/>
                <a:ea typeface="微软雅黑" panose="020B0503020204020204" pitchFamily="34" charset="-122"/>
              </a:rPr>
              <a:t>海洋</a:t>
            </a:r>
          </a:p>
        </p:txBody>
      </p:sp>
      <p:sp>
        <p:nvSpPr>
          <p:cNvPr id="441354" name="Rectangle 10"/>
          <p:cNvSpPr>
            <a:spLocks noChangeArrowheads="1"/>
          </p:cNvSpPr>
          <p:nvPr/>
        </p:nvSpPr>
        <p:spPr bwMode="auto">
          <a:xfrm>
            <a:off x="3400861" y="4058193"/>
            <a:ext cx="69762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000" dirty="0">
                <a:latin typeface="Calibri" panose="020F0502020204030204" pitchFamily="34" charset="0"/>
                <a:ea typeface="微软雅黑" panose="020B0503020204020204" pitchFamily="34" charset="-122"/>
              </a:rPr>
              <a:t>陆地</a:t>
            </a:r>
          </a:p>
        </p:txBody>
      </p:sp>
      <p:sp>
        <p:nvSpPr>
          <p:cNvPr id="441355" name="Rectangle 11"/>
          <p:cNvSpPr>
            <a:spLocks noChangeArrowheads="1"/>
          </p:cNvSpPr>
          <p:nvPr/>
        </p:nvSpPr>
        <p:spPr bwMode="auto">
          <a:xfrm>
            <a:off x="1211500" y="2442753"/>
            <a:ext cx="1723549"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000" dirty="0">
                <a:latin typeface="Calibri" panose="020F0502020204030204" pitchFamily="34" charset="0"/>
                <a:ea typeface="微软雅黑" panose="020B0503020204020204" pitchFamily="34" charset="-122"/>
              </a:rPr>
              <a:t>白天（</a:t>
            </a:r>
            <a:r>
              <a:rPr kumimoji="1" lang="zh-CN" altLang="en-US" sz="2000" dirty="0">
                <a:solidFill>
                  <a:srgbClr val="FF0000"/>
                </a:solidFill>
                <a:latin typeface="Calibri" panose="020F0502020204030204" pitchFamily="34" charset="0"/>
                <a:ea typeface="微软雅黑" panose="020B0503020204020204" pitchFamily="34" charset="-122"/>
              </a:rPr>
              <a:t>夜间</a:t>
            </a:r>
            <a:r>
              <a:rPr kumimoji="1" lang="zh-CN" altLang="en-US" sz="2000" dirty="0">
                <a:latin typeface="Calibri" panose="020F0502020204030204" pitchFamily="34" charset="0"/>
                <a:ea typeface="微软雅黑" panose="020B0503020204020204" pitchFamily="34" charset="-122"/>
              </a:rPr>
              <a:t>）</a:t>
            </a:r>
          </a:p>
        </p:txBody>
      </p:sp>
      <p:sp>
        <p:nvSpPr>
          <p:cNvPr id="441356" name="Oval 12"/>
          <p:cNvSpPr>
            <a:spLocks noChangeArrowheads="1"/>
          </p:cNvSpPr>
          <p:nvPr/>
        </p:nvSpPr>
        <p:spPr bwMode="auto">
          <a:xfrm>
            <a:off x="1219200" y="3067593"/>
            <a:ext cx="1905000" cy="1524000"/>
          </a:xfrm>
          <a:prstGeom prst="ellipse">
            <a:avLst/>
          </a:prstGeom>
          <a:noFill/>
          <a:ln w="38100">
            <a:solidFill>
              <a:schemeClr val="tx2"/>
            </a:solidFill>
            <a:prstDash val="dash"/>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441357" name="Line 13"/>
          <p:cNvSpPr>
            <a:spLocks noChangeShapeType="1"/>
          </p:cNvSpPr>
          <p:nvPr/>
        </p:nvSpPr>
        <p:spPr bwMode="auto">
          <a:xfrm>
            <a:off x="1981200" y="4591593"/>
            <a:ext cx="914400" cy="0"/>
          </a:xfrm>
          <a:prstGeom prst="line">
            <a:avLst/>
          </a:prstGeom>
          <a:noFill/>
          <a:ln w="38100">
            <a:solidFill>
              <a:srgbClr val="FF0000"/>
            </a:solidFill>
            <a:miter lim="800000"/>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dirty="0">
              <a:ea typeface="微软雅黑" panose="020B0503020204020204" pitchFamily="34" charset="-122"/>
            </a:endParaRPr>
          </a:p>
        </p:txBody>
      </p:sp>
      <p:sp>
        <p:nvSpPr>
          <p:cNvPr id="441358" name="Line 14"/>
          <p:cNvSpPr>
            <a:spLocks noChangeShapeType="1"/>
          </p:cNvSpPr>
          <p:nvPr/>
        </p:nvSpPr>
        <p:spPr bwMode="auto">
          <a:xfrm flipH="1" flipV="1">
            <a:off x="1447800" y="3067593"/>
            <a:ext cx="914400" cy="0"/>
          </a:xfrm>
          <a:prstGeom prst="line">
            <a:avLst/>
          </a:prstGeom>
          <a:noFill/>
          <a:ln w="38100">
            <a:solidFill>
              <a:srgbClr val="FF0000"/>
            </a:solidFill>
            <a:miter lim="800000"/>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dirty="0">
              <a:ea typeface="微软雅黑" panose="020B0503020204020204" pitchFamily="34" charset="-122"/>
            </a:endParaRPr>
          </a:p>
        </p:txBody>
      </p:sp>
      <p:pic>
        <p:nvPicPr>
          <p:cNvPr id="441359" name="Picture 15" descr="wnd01011b_pic"/>
          <p:cNvPicPr>
            <a:picLocks noChangeAspect="1" noChangeArrowheads="1"/>
          </p:cNvPicPr>
          <p:nvPr/>
        </p:nvPicPr>
        <p:blipFill>
          <a:blip r:embed="rId2" cstate="print">
            <a:extLst>
              <a:ext uri="{28A0092B-C50C-407E-A947-70E740481C1C}">
                <a14:useLocalDpi xmlns:a14="http://schemas.microsoft.com/office/drawing/2010/main" xmlns="" val="0"/>
              </a:ext>
            </a:extLst>
          </a:blip>
          <a:srcRect l="4724" t="12599" r="4724" b="12599"/>
          <a:stretch>
            <a:fillRect/>
          </a:stretch>
        </p:blipFill>
        <p:spPr bwMode="auto">
          <a:xfrm>
            <a:off x="4356100" y="2133600"/>
            <a:ext cx="4343400" cy="1935163"/>
          </a:xfrm>
          <a:prstGeom prst="rect">
            <a:avLst/>
          </a:prstGeom>
          <a:noFill/>
          <a:ln w="9525">
            <a:solidFill>
              <a:srgbClr val="FF9933"/>
            </a:solidFill>
            <a:miter lim="800000"/>
            <a:headEnd/>
            <a:tailEnd/>
          </a:ln>
          <a:extLst>
            <a:ext uri="{909E8E84-426E-40DD-AFC4-6F175D3DCCD1}">
              <a14:hiddenFill xmlns:a14="http://schemas.microsoft.com/office/drawing/2010/main" xmlns="">
                <a:solidFill>
                  <a:schemeClr val="hlink"/>
                </a:solidFill>
              </a14:hiddenFill>
            </a:ext>
          </a:extLst>
        </p:spPr>
      </p:pic>
      <p:pic>
        <p:nvPicPr>
          <p:cNvPr id="441360" name="Picture 16" descr="wnd01012b_pic"/>
          <p:cNvPicPr>
            <a:picLocks noChangeAspect="1" noChangeArrowheads="1"/>
          </p:cNvPicPr>
          <p:nvPr/>
        </p:nvPicPr>
        <p:blipFill>
          <a:blip r:embed="rId3" cstate="print">
            <a:extLst>
              <a:ext uri="{28A0092B-C50C-407E-A947-70E740481C1C}">
                <a14:useLocalDpi xmlns:a14="http://schemas.microsoft.com/office/drawing/2010/main" xmlns="" val="0"/>
              </a:ext>
            </a:extLst>
          </a:blip>
          <a:srcRect l="4724" t="12599" r="4724" b="12599"/>
          <a:stretch>
            <a:fillRect/>
          </a:stretch>
        </p:blipFill>
        <p:spPr bwMode="auto">
          <a:xfrm>
            <a:off x="4356100" y="4005263"/>
            <a:ext cx="4343400" cy="2182812"/>
          </a:xfrm>
          <a:prstGeom prst="rect">
            <a:avLst/>
          </a:prstGeom>
          <a:solidFill>
            <a:srgbClr val="666699"/>
          </a:solidFill>
          <a:ln w="9525">
            <a:solidFill>
              <a:schemeClr val="tx1"/>
            </a:solid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灯片编号占位符 5"/>
          <p:cNvSpPr>
            <a:spLocks noGrp="1"/>
          </p:cNvSpPr>
          <p:nvPr>
            <p:ph type="sldNum" sz="quarter" idx="12"/>
          </p:nvPr>
        </p:nvSpPr>
        <p:spPr/>
        <p:txBody>
          <a:bodyPr/>
          <a:lstStyle/>
          <a:p>
            <a:fld id="{28D60C66-2EB3-40FD-BD2A-4CBD444804F6}" type="slidenum">
              <a:rPr lang="en-US" altLang="zh-CN"/>
              <a:pPr/>
              <a:t>47</a:t>
            </a:fld>
            <a:endParaRPr lang="en-US" altLang="zh-CN"/>
          </a:p>
        </p:txBody>
      </p:sp>
      <p:sp>
        <p:nvSpPr>
          <p:cNvPr id="714754" name="Rectangle 2" descr="波浪线"/>
          <p:cNvSpPr>
            <a:spLocks noChangeArrowheads="1"/>
          </p:cNvSpPr>
          <p:nvPr/>
        </p:nvSpPr>
        <p:spPr bwMode="auto">
          <a:xfrm>
            <a:off x="1752600" y="4800600"/>
            <a:ext cx="2971800" cy="304800"/>
          </a:xfrm>
          <a:prstGeom prst="rect">
            <a:avLst/>
          </a:prstGeom>
          <a:pattFill prst="wave">
            <a:fgClr>
              <a:schemeClr val="accent1"/>
            </a:fgClr>
            <a:bgClr>
              <a:srgbClr val="FFFFFF"/>
            </a:bgClr>
          </a:pattFill>
          <a:ln w="9525">
            <a:solidFill>
              <a:schemeClr val="tx1"/>
            </a:solidFill>
            <a:miter lim="800000"/>
          </a:ln>
        </p:spPr>
        <p:txBody>
          <a:bodyPr wrap="none" anchor="ctr"/>
          <a:lstStyle/>
          <a:p>
            <a:endParaRPr lang="zh-CN" altLang="en-US" dirty="0">
              <a:ea typeface="微软雅黑" panose="020B0503020204020204" pitchFamily="34" charset="-122"/>
            </a:endParaRPr>
          </a:p>
        </p:txBody>
      </p:sp>
      <p:sp>
        <p:nvSpPr>
          <p:cNvPr id="714755" name="Rectangle 3" descr="永恒"/>
          <p:cNvSpPr>
            <a:spLocks noChangeArrowheads="1"/>
          </p:cNvSpPr>
          <p:nvPr/>
        </p:nvSpPr>
        <p:spPr bwMode="auto">
          <a:xfrm>
            <a:off x="4724400" y="4419600"/>
            <a:ext cx="2819400" cy="685800"/>
          </a:xfrm>
          <a:prstGeom prst="rect">
            <a:avLst/>
          </a:prstGeom>
          <a:blipFill dpi="0" rotWithShape="0">
            <a:blip r:embed="rId3" cstate="print"/>
            <a:srcRect/>
            <a:tile tx="0" ty="0" sx="100000" sy="100000" flip="none" algn="tl"/>
          </a:blipFill>
          <a:ln w="9525">
            <a:solidFill>
              <a:schemeClr val="tx1"/>
            </a:solidFill>
            <a:miter lim="800000"/>
          </a:ln>
        </p:spPr>
        <p:txBody>
          <a:bodyPr wrap="none" anchor="ctr"/>
          <a:lstStyle/>
          <a:p>
            <a:endParaRPr lang="zh-CN" altLang="en-US" dirty="0">
              <a:ea typeface="微软雅黑" panose="020B0503020204020204" pitchFamily="34" charset="-122"/>
            </a:endParaRPr>
          </a:p>
        </p:txBody>
      </p:sp>
      <p:sp>
        <p:nvSpPr>
          <p:cNvPr id="714756" name="Text Box 4"/>
          <p:cNvSpPr txBox="1">
            <a:spLocks noChangeArrowheads="1"/>
          </p:cNvSpPr>
          <p:nvPr/>
        </p:nvSpPr>
        <p:spPr bwMode="auto">
          <a:xfrm>
            <a:off x="2362200" y="5181600"/>
            <a:ext cx="43434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p>
            <a:pPr>
              <a:spcBef>
                <a:spcPct val="50000"/>
              </a:spcBef>
            </a:pPr>
            <a:r>
              <a:rPr kumimoji="1" lang="zh-CN" altLang="en-US" sz="2400" dirty="0">
                <a:latin typeface="微软雅黑" panose="020B0503020204020204" pitchFamily="34" charset="-122"/>
                <a:ea typeface="微软雅黑" panose="020B0503020204020204" pitchFamily="34" charset="-122"/>
              </a:rPr>
              <a:t>海洋                   陆地</a:t>
            </a:r>
            <a:endParaRPr kumimoji="1" lang="zh-CN" altLang="en-US" sz="2400" dirty="0">
              <a:latin typeface="Calibri" panose="020F0502020204030204" pitchFamily="34" charset="0"/>
              <a:ea typeface="微软雅黑" panose="020B0503020204020204" pitchFamily="34" charset="-122"/>
            </a:endParaRPr>
          </a:p>
        </p:txBody>
      </p:sp>
      <p:grpSp>
        <p:nvGrpSpPr>
          <p:cNvPr id="714757" name="Group 5"/>
          <p:cNvGrpSpPr/>
          <p:nvPr/>
        </p:nvGrpSpPr>
        <p:grpSpPr bwMode="auto">
          <a:xfrm>
            <a:off x="1676400" y="2286000"/>
            <a:ext cx="7467600" cy="1600200"/>
            <a:chOff x="1056" y="1440"/>
            <a:chExt cx="4704" cy="1008"/>
          </a:xfrm>
        </p:grpSpPr>
        <p:grpSp>
          <p:nvGrpSpPr>
            <p:cNvPr id="714758" name="Group 6"/>
            <p:cNvGrpSpPr/>
            <p:nvPr/>
          </p:nvGrpSpPr>
          <p:grpSpPr bwMode="auto">
            <a:xfrm>
              <a:off x="1056" y="1584"/>
              <a:ext cx="3600" cy="672"/>
              <a:chOff x="1056" y="1584"/>
              <a:chExt cx="3600" cy="672"/>
            </a:xfrm>
          </p:grpSpPr>
          <p:sp>
            <p:nvSpPr>
              <p:cNvPr id="714759" name="Line 7"/>
              <p:cNvSpPr>
                <a:spLocks noChangeShapeType="1"/>
              </p:cNvSpPr>
              <p:nvPr/>
            </p:nvSpPr>
            <p:spPr bwMode="auto">
              <a:xfrm>
                <a:off x="1056" y="2256"/>
                <a:ext cx="3600" cy="0"/>
              </a:xfrm>
              <a:prstGeom prst="line">
                <a:avLst/>
              </a:prstGeom>
              <a:noFill/>
              <a:ln w="63500">
                <a:solidFill>
                  <a:schemeClr val="accent1"/>
                </a:solidFill>
                <a:prstDash val="sysDot"/>
                <a:round/>
              </a:ln>
              <a:extLst>
                <a:ext uri="{909E8E84-426E-40DD-AFC4-6F175D3DCCD1}">
                  <a14:hiddenFill xmlns:a14="http://schemas.microsoft.com/office/drawing/2010/main" xmlns="">
                    <a:noFill/>
                  </a14:hiddenFill>
                </a:ext>
              </a:extLst>
            </p:spPr>
            <p:txBody>
              <a:bodyPr wrap="none" anchor="ctr"/>
              <a:lstStyle/>
              <a:p>
                <a:endParaRPr lang="zh-CN" altLang="en-US" dirty="0">
                  <a:ea typeface="微软雅黑" panose="020B0503020204020204" pitchFamily="34" charset="-122"/>
                </a:endParaRPr>
              </a:p>
            </p:txBody>
          </p:sp>
          <p:sp>
            <p:nvSpPr>
              <p:cNvPr id="714760" name="Line 8"/>
              <p:cNvSpPr>
                <a:spLocks noChangeShapeType="1"/>
              </p:cNvSpPr>
              <p:nvPr/>
            </p:nvSpPr>
            <p:spPr bwMode="auto">
              <a:xfrm>
                <a:off x="1056" y="1920"/>
                <a:ext cx="3600" cy="0"/>
              </a:xfrm>
              <a:prstGeom prst="line">
                <a:avLst/>
              </a:prstGeom>
              <a:noFill/>
              <a:ln w="63500">
                <a:solidFill>
                  <a:schemeClr val="accent1"/>
                </a:solidFill>
                <a:prstDash val="sysDot"/>
                <a:round/>
              </a:ln>
              <a:extLst>
                <a:ext uri="{909E8E84-426E-40DD-AFC4-6F175D3DCCD1}">
                  <a14:hiddenFill xmlns:a14="http://schemas.microsoft.com/office/drawing/2010/main" xmlns="">
                    <a:noFill/>
                  </a14:hiddenFill>
                </a:ext>
              </a:extLst>
            </p:spPr>
            <p:txBody>
              <a:bodyPr wrap="none" anchor="ctr"/>
              <a:lstStyle/>
              <a:p>
                <a:endParaRPr lang="zh-CN" altLang="en-US" dirty="0">
                  <a:ea typeface="微软雅黑" panose="020B0503020204020204" pitchFamily="34" charset="-122"/>
                </a:endParaRPr>
              </a:p>
            </p:txBody>
          </p:sp>
          <p:sp>
            <p:nvSpPr>
              <p:cNvPr id="714761" name="Line 9"/>
              <p:cNvSpPr>
                <a:spLocks noChangeShapeType="1"/>
              </p:cNvSpPr>
              <p:nvPr/>
            </p:nvSpPr>
            <p:spPr bwMode="auto">
              <a:xfrm>
                <a:off x="1056" y="1584"/>
                <a:ext cx="3600" cy="0"/>
              </a:xfrm>
              <a:prstGeom prst="line">
                <a:avLst/>
              </a:prstGeom>
              <a:noFill/>
              <a:ln w="63500">
                <a:solidFill>
                  <a:schemeClr val="accent1"/>
                </a:solidFill>
                <a:prstDash val="sysDot"/>
                <a:round/>
              </a:ln>
              <a:extLst>
                <a:ext uri="{909E8E84-426E-40DD-AFC4-6F175D3DCCD1}">
                  <a14:hiddenFill xmlns:a14="http://schemas.microsoft.com/office/drawing/2010/main" xmlns="">
                    <a:noFill/>
                  </a14:hiddenFill>
                </a:ext>
              </a:extLst>
            </p:spPr>
            <p:txBody>
              <a:bodyPr wrap="none" anchor="ctr"/>
              <a:lstStyle/>
              <a:p>
                <a:endParaRPr lang="zh-CN" altLang="en-US" dirty="0">
                  <a:ea typeface="微软雅黑" panose="020B0503020204020204" pitchFamily="34" charset="-122"/>
                </a:endParaRPr>
              </a:p>
            </p:txBody>
          </p:sp>
        </p:grpSp>
        <p:sp>
          <p:nvSpPr>
            <p:cNvPr id="714762" name="Rectangle 10"/>
            <p:cNvSpPr>
              <a:spLocks noChangeArrowheads="1"/>
            </p:cNvSpPr>
            <p:nvPr/>
          </p:nvSpPr>
          <p:spPr bwMode="auto">
            <a:xfrm>
              <a:off x="4608" y="1440"/>
              <a:ext cx="115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kumimoji="1" lang="en-US" altLang="zh-CN" sz="2400" dirty="0">
                  <a:latin typeface="Calibri" panose="020F0502020204030204" pitchFamily="34" charset="0"/>
                  <a:ea typeface="微软雅黑" panose="020B0503020204020204" pitchFamily="34" charset="-122"/>
                </a:rPr>
                <a:t>P0 </a:t>
              </a:r>
              <a:r>
                <a:rPr kumimoji="1" lang="zh-CN" altLang="en-US" sz="2400" dirty="0">
                  <a:latin typeface="Calibri" panose="020F0502020204030204" pitchFamily="34" charset="0"/>
                  <a:ea typeface="微软雅黑" panose="020B0503020204020204" pitchFamily="34" charset="-122"/>
                </a:rPr>
                <a:t>（小）</a:t>
              </a:r>
            </a:p>
          </p:txBody>
        </p:sp>
        <p:sp>
          <p:nvSpPr>
            <p:cNvPr id="714763" name="Rectangle 11"/>
            <p:cNvSpPr>
              <a:spLocks noChangeArrowheads="1"/>
            </p:cNvSpPr>
            <p:nvPr/>
          </p:nvSpPr>
          <p:spPr bwMode="auto">
            <a:xfrm>
              <a:off x="4608" y="1776"/>
              <a:ext cx="367"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en-US" altLang="zh-CN" sz="2400" dirty="0">
                  <a:latin typeface="Calibri" panose="020F0502020204030204" pitchFamily="34" charset="0"/>
                  <a:ea typeface="微软雅黑" panose="020B0503020204020204" pitchFamily="34" charset="-122"/>
                </a:rPr>
                <a:t> P1</a:t>
              </a:r>
            </a:p>
          </p:txBody>
        </p:sp>
        <p:sp>
          <p:nvSpPr>
            <p:cNvPr id="714764" name="Rectangle 12"/>
            <p:cNvSpPr>
              <a:spLocks noChangeArrowheads="1"/>
            </p:cNvSpPr>
            <p:nvPr/>
          </p:nvSpPr>
          <p:spPr bwMode="auto">
            <a:xfrm>
              <a:off x="4656" y="2160"/>
              <a:ext cx="943"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en-US" altLang="zh-CN" sz="2400" dirty="0">
                  <a:latin typeface="Calibri" panose="020F0502020204030204" pitchFamily="34" charset="0"/>
                  <a:ea typeface="微软雅黑" panose="020B0503020204020204" pitchFamily="34" charset="-122"/>
                </a:rPr>
                <a:t>P2 </a:t>
              </a:r>
              <a:r>
                <a:rPr kumimoji="1" lang="zh-CN" altLang="en-US" sz="2400" dirty="0">
                  <a:latin typeface="Calibri" panose="020F0502020204030204" pitchFamily="34" charset="0"/>
                  <a:ea typeface="微软雅黑" panose="020B0503020204020204" pitchFamily="34" charset="-122"/>
                </a:rPr>
                <a:t>（大）</a:t>
              </a:r>
            </a:p>
          </p:txBody>
        </p:sp>
      </p:grpSp>
      <p:grpSp>
        <p:nvGrpSpPr>
          <p:cNvPr id="714765" name="Group 13"/>
          <p:cNvGrpSpPr/>
          <p:nvPr/>
        </p:nvGrpSpPr>
        <p:grpSpPr bwMode="auto">
          <a:xfrm>
            <a:off x="762000" y="1600200"/>
            <a:ext cx="6324600" cy="2743200"/>
            <a:chOff x="480" y="864"/>
            <a:chExt cx="3984" cy="1728"/>
          </a:xfrm>
        </p:grpSpPr>
        <p:grpSp>
          <p:nvGrpSpPr>
            <p:cNvPr id="714766" name="Group 14"/>
            <p:cNvGrpSpPr/>
            <p:nvPr/>
          </p:nvGrpSpPr>
          <p:grpSpPr bwMode="auto">
            <a:xfrm>
              <a:off x="1296" y="1104"/>
              <a:ext cx="3168" cy="1488"/>
              <a:chOff x="1296" y="1104"/>
              <a:chExt cx="3168" cy="1488"/>
            </a:xfrm>
          </p:grpSpPr>
          <p:sp>
            <p:nvSpPr>
              <p:cNvPr id="714767" name="Line 15"/>
              <p:cNvSpPr>
                <a:spLocks noChangeShapeType="1"/>
              </p:cNvSpPr>
              <p:nvPr/>
            </p:nvSpPr>
            <p:spPr bwMode="auto">
              <a:xfrm>
                <a:off x="1296" y="1296"/>
                <a:ext cx="1824" cy="1296"/>
              </a:xfrm>
              <a:prstGeom prst="line">
                <a:avLst/>
              </a:prstGeom>
              <a:noFill/>
              <a:ln w="38100">
                <a:solidFill>
                  <a:srgbClr val="FF6600"/>
                </a:solidFill>
                <a:round/>
              </a:ln>
              <a:extLst>
                <a:ext uri="{909E8E84-426E-40DD-AFC4-6F175D3DCCD1}">
                  <a14:hiddenFill xmlns:a14="http://schemas.microsoft.com/office/drawing/2010/main" xmlns="">
                    <a:noFill/>
                  </a14:hiddenFill>
                </a:ext>
              </a:extLst>
            </p:spPr>
            <p:txBody>
              <a:bodyPr wrap="none" anchor="ctr"/>
              <a:lstStyle/>
              <a:p>
                <a:endParaRPr lang="zh-CN" altLang="en-US" dirty="0">
                  <a:ea typeface="微软雅黑" panose="020B0503020204020204" pitchFamily="34" charset="-122"/>
                </a:endParaRPr>
              </a:p>
            </p:txBody>
          </p:sp>
          <p:sp>
            <p:nvSpPr>
              <p:cNvPr id="714768" name="Line 16"/>
              <p:cNvSpPr>
                <a:spLocks noChangeShapeType="1"/>
              </p:cNvSpPr>
              <p:nvPr/>
            </p:nvSpPr>
            <p:spPr bwMode="auto">
              <a:xfrm>
                <a:off x="1968" y="1152"/>
                <a:ext cx="1824" cy="1296"/>
              </a:xfrm>
              <a:prstGeom prst="line">
                <a:avLst/>
              </a:prstGeom>
              <a:noFill/>
              <a:ln w="38100">
                <a:solidFill>
                  <a:srgbClr val="FF6600"/>
                </a:solidFill>
                <a:round/>
              </a:ln>
              <a:extLst>
                <a:ext uri="{909E8E84-426E-40DD-AFC4-6F175D3DCCD1}">
                  <a14:hiddenFill xmlns:a14="http://schemas.microsoft.com/office/drawing/2010/main" xmlns="">
                    <a:noFill/>
                  </a14:hiddenFill>
                </a:ext>
              </a:extLst>
            </p:spPr>
            <p:txBody>
              <a:bodyPr wrap="none" anchor="ctr"/>
              <a:lstStyle/>
              <a:p>
                <a:endParaRPr lang="zh-CN" altLang="en-US" dirty="0">
                  <a:ea typeface="微软雅黑" panose="020B0503020204020204" pitchFamily="34" charset="-122"/>
                </a:endParaRPr>
              </a:p>
            </p:txBody>
          </p:sp>
          <p:sp>
            <p:nvSpPr>
              <p:cNvPr id="714769" name="Line 17"/>
              <p:cNvSpPr>
                <a:spLocks noChangeShapeType="1"/>
              </p:cNvSpPr>
              <p:nvPr/>
            </p:nvSpPr>
            <p:spPr bwMode="auto">
              <a:xfrm>
                <a:off x="2640" y="1104"/>
                <a:ext cx="1824" cy="1296"/>
              </a:xfrm>
              <a:prstGeom prst="line">
                <a:avLst/>
              </a:prstGeom>
              <a:noFill/>
              <a:ln w="38100">
                <a:solidFill>
                  <a:srgbClr val="FF0000"/>
                </a:solidFill>
                <a:round/>
              </a:ln>
              <a:extLst>
                <a:ext uri="{909E8E84-426E-40DD-AFC4-6F175D3DCCD1}">
                  <a14:hiddenFill xmlns:a14="http://schemas.microsoft.com/office/drawing/2010/main" xmlns="">
                    <a:noFill/>
                  </a14:hiddenFill>
                </a:ext>
              </a:extLst>
            </p:spPr>
            <p:txBody>
              <a:bodyPr wrap="none" anchor="ctr"/>
              <a:lstStyle/>
              <a:p>
                <a:endParaRPr lang="zh-CN" altLang="en-US" dirty="0">
                  <a:ea typeface="微软雅黑" panose="020B0503020204020204" pitchFamily="34" charset="-122"/>
                </a:endParaRPr>
              </a:p>
            </p:txBody>
          </p:sp>
        </p:grpSp>
        <p:graphicFrame>
          <p:nvGraphicFramePr>
            <p:cNvPr id="714770" name="Object 18"/>
            <p:cNvGraphicFramePr>
              <a:graphicFrameLocks noChangeAspect="1"/>
            </p:cNvGraphicFramePr>
            <p:nvPr/>
          </p:nvGraphicFramePr>
          <p:xfrm>
            <a:off x="1056" y="912"/>
            <a:ext cx="278" cy="532"/>
          </p:xfrm>
          <a:graphic>
            <a:graphicData uri="http://schemas.openxmlformats.org/presentationml/2006/ole">
              <p:oleObj spid="_x0000_s351238" name="Equation" r:id="rId4" imgW="228501" imgH="431613" progId="">
                <p:embed/>
              </p:oleObj>
            </a:graphicData>
          </a:graphic>
        </p:graphicFrame>
        <p:graphicFrame>
          <p:nvGraphicFramePr>
            <p:cNvPr id="714771" name="Object 19"/>
            <p:cNvGraphicFramePr>
              <a:graphicFrameLocks noChangeAspect="1"/>
            </p:cNvGraphicFramePr>
            <p:nvPr/>
          </p:nvGraphicFramePr>
          <p:xfrm>
            <a:off x="1680" y="864"/>
            <a:ext cx="290" cy="532"/>
          </p:xfrm>
          <a:graphic>
            <a:graphicData uri="http://schemas.openxmlformats.org/presentationml/2006/ole">
              <p:oleObj spid="_x0000_s351237" name="Equation" r:id="rId5" imgW="215806" imgH="431613" progId="">
                <p:embed/>
              </p:oleObj>
            </a:graphicData>
          </a:graphic>
        </p:graphicFrame>
        <p:graphicFrame>
          <p:nvGraphicFramePr>
            <p:cNvPr id="714772" name="Object 20"/>
            <p:cNvGraphicFramePr>
              <a:graphicFrameLocks noChangeAspect="1"/>
            </p:cNvGraphicFramePr>
            <p:nvPr/>
          </p:nvGraphicFramePr>
          <p:xfrm>
            <a:off x="2352" y="864"/>
            <a:ext cx="310" cy="537"/>
          </p:xfrm>
          <a:graphic>
            <a:graphicData uri="http://schemas.openxmlformats.org/presentationml/2006/ole">
              <p:oleObj spid="_x0000_s351236" name="Equation" r:id="rId6" imgW="228501" imgH="431613" progId="">
                <p:embed/>
              </p:oleObj>
            </a:graphicData>
          </a:graphic>
        </p:graphicFrame>
        <p:sp>
          <p:nvSpPr>
            <p:cNvPr id="714773" name="Rectangle 21"/>
            <p:cNvSpPr>
              <a:spLocks noChangeArrowheads="1"/>
            </p:cNvSpPr>
            <p:nvPr/>
          </p:nvSpPr>
          <p:spPr bwMode="auto">
            <a:xfrm>
              <a:off x="2784" y="912"/>
              <a:ext cx="69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400" dirty="0">
                  <a:latin typeface="Calibri" panose="020F0502020204030204" pitchFamily="34" charset="0"/>
                  <a:ea typeface="微软雅黑" panose="020B0503020204020204" pitchFamily="34" charset="-122"/>
                </a:rPr>
                <a:t>（大）</a:t>
              </a:r>
            </a:p>
          </p:txBody>
        </p:sp>
        <p:sp>
          <p:nvSpPr>
            <p:cNvPr id="714774" name="Rectangle 22"/>
            <p:cNvSpPr>
              <a:spLocks noChangeArrowheads="1"/>
            </p:cNvSpPr>
            <p:nvPr/>
          </p:nvSpPr>
          <p:spPr bwMode="auto">
            <a:xfrm>
              <a:off x="480" y="1008"/>
              <a:ext cx="69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400" dirty="0">
                  <a:latin typeface="Calibri" panose="020F0502020204030204" pitchFamily="34" charset="0"/>
                  <a:ea typeface="微软雅黑" panose="020B0503020204020204" pitchFamily="34" charset="-122"/>
                </a:rPr>
                <a:t>（小）</a:t>
              </a:r>
            </a:p>
          </p:txBody>
        </p:sp>
      </p:grpSp>
      <p:graphicFrame>
        <p:nvGraphicFramePr>
          <p:cNvPr id="714775" name="Object 23"/>
          <p:cNvGraphicFramePr>
            <a:graphicFrameLocks noChangeAspect="1"/>
          </p:cNvGraphicFramePr>
          <p:nvPr/>
        </p:nvGraphicFramePr>
        <p:xfrm>
          <a:off x="2974975" y="260350"/>
          <a:ext cx="3532188" cy="1006475"/>
        </p:xfrm>
        <a:graphic>
          <a:graphicData uri="http://schemas.openxmlformats.org/presentationml/2006/ole">
            <p:oleObj spid="_x0000_s351235" name="Equation" r:id="rId7" imgW="40233600" imgH="11277600" progId="Equation.DSMT4">
              <p:embed/>
            </p:oleObj>
          </a:graphicData>
        </a:graphic>
      </p:graphicFrame>
      <p:grpSp>
        <p:nvGrpSpPr>
          <p:cNvPr id="714776" name="Group 24"/>
          <p:cNvGrpSpPr/>
          <p:nvPr/>
        </p:nvGrpSpPr>
        <p:grpSpPr bwMode="auto">
          <a:xfrm>
            <a:off x="5105400" y="2743200"/>
            <a:ext cx="635000" cy="1524000"/>
            <a:chOff x="3216" y="1584"/>
            <a:chExt cx="400" cy="960"/>
          </a:xfrm>
        </p:grpSpPr>
        <p:sp>
          <p:nvSpPr>
            <p:cNvPr id="714777" name="AutoShape 25"/>
            <p:cNvSpPr>
              <a:spLocks noChangeArrowheads="1"/>
            </p:cNvSpPr>
            <p:nvPr/>
          </p:nvSpPr>
          <p:spPr bwMode="auto">
            <a:xfrm>
              <a:off x="3216" y="1584"/>
              <a:ext cx="96" cy="960"/>
            </a:xfrm>
            <a:prstGeom prst="downArrow">
              <a:avLst>
                <a:gd name="adj1" fmla="val 50000"/>
                <a:gd name="adj2" fmla="val 250000"/>
              </a:avLst>
            </a:prstGeom>
            <a:solidFill>
              <a:schemeClr val="accent1"/>
            </a:solidFill>
            <a:ln w="9525">
              <a:solidFill>
                <a:schemeClr val="tx1"/>
              </a:solidFill>
              <a:miter lim="800000"/>
            </a:ln>
          </p:spPr>
          <p:txBody>
            <a:bodyPr vert="eaVert" wrap="none" anchor="ctr"/>
            <a:lstStyle/>
            <a:p>
              <a:endParaRPr lang="zh-CN" altLang="en-US" dirty="0">
                <a:ea typeface="微软雅黑" panose="020B0503020204020204" pitchFamily="34" charset="-122"/>
              </a:endParaRPr>
            </a:p>
          </p:txBody>
        </p:sp>
        <p:graphicFrame>
          <p:nvGraphicFramePr>
            <p:cNvPr id="714778" name="Object 26"/>
            <p:cNvGraphicFramePr>
              <a:graphicFrameLocks noChangeAspect="1"/>
            </p:cNvGraphicFramePr>
            <p:nvPr/>
          </p:nvGraphicFramePr>
          <p:xfrm>
            <a:off x="3312" y="1920"/>
            <a:ext cx="304" cy="274"/>
          </p:xfrm>
          <a:graphic>
            <a:graphicData uri="http://schemas.openxmlformats.org/presentationml/2006/ole">
              <p:oleObj spid="_x0000_s351234" name="Equation" r:id="rId8" imgW="219600" imgH="190800" progId="">
                <p:embed/>
              </p:oleObj>
            </a:graphicData>
          </a:graphic>
        </p:graphicFrame>
      </p:grpSp>
      <p:grpSp>
        <p:nvGrpSpPr>
          <p:cNvPr id="714779" name="Group 27"/>
          <p:cNvGrpSpPr/>
          <p:nvPr/>
        </p:nvGrpSpPr>
        <p:grpSpPr bwMode="auto">
          <a:xfrm>
            <a:off x="2743200" y="3284538"/>
            <a:ext cx="2733675" cy="1271587"/>
            <a:chOff x="1728" y="2069"/>
            <a:chExt cx="1722" cy="801"/>
          </a:xfrm>
        </p:grpSpPr>
        <p:sp>
          <p:nvSpPr>
            <p:cNvPr id="714780" name="AutoShape 28"/>
            <p:cNvSpPr>
              <a:spLocks noChangeArrowheads="1"/>
            </p:cNvSpPr>
            <p:nvPr/>
          </p:nvSpPr>
          <p:spPr bwMode="auto">
            <a:xfrm rot="2700000">
              <a:off x="2802" y="1517"/>
              <a:ext cx="96" cy="1200"/>
            </a:xfrm>
            <a:prstGeom prst="downArrow">
              <a:avLst>
                <a:gd name="adj1" fmla="val 50000"/>
                <a:gd name="adj2" fmla="val 312500"/>
              </a:avLst>
            </a:prstGeom>
            <a:solidFill>
              <a:srgbClr val="FFCC00"/>
            </a:solidFill>
            <a:ln w="9525">
              <a:solidFill>
                <a:schemeClr val="tx1"/>
              </a:solidFill>
              <a:miter lim="800000"/>
            </a:ln>
          </p:spPr>
          <p:txBody>
            <a:bodyPr vert="eaVert" wrap="none" anchor="ctr"/>
            <a:lstStyle/>
            <a:p>
              <a:endParaRPr lang="zh-CN" altLang="en-US" dirty="0">
                <a:ea typeface="微软雅黑" panose="020B0503020204020204" pitchFamily="34" charset="-122"/>
              </a:endParaRPr>
            </a:p>
          </p:txBody>
        </p:sp>
        <p:graphicFrame>
          <p:nvGraphicFramePr>
            <p:cNvPr id="714781" name="Object 29"/>
            <p:cNvGraphicFramePr>
              <a:graphicFrameLocks noChangeAspect="1"/>
            </p:cNvGraphicFramePr>
            <p:nvPr/>
          </p:nvGraphicFramePr>
          <p:xfrm>
            <a:off x="1728" y="2304"/>
            <a:ext cx="657" cy="566"/>
          </p:xfrm>
          <a:graphic>
            <a:graphicData uri="http://schemas.openxmlformats.org/presentationml/2006/ole">
              <p:oleObj spid="_x0000_s351233" name="Equation" r:id="rId9" imgW="486720" imgH="410040" progId="">
                <p:embed/>
              </p:oleObj>
            </a:graphicData>
          </a:graphic>
        </p:graphicFrame>
      </p:grpSp>
      <p:grpSp>
        <p:nvGrpSpPr>
          <p:cNvPr id="714782" name="Group 30"/>
          <p:cNvGrpSpPr/>
          <p:nvPr/>
        </p:nvGrpSpPr>
        <p:grpSpPr bwMode="auto">
          <a:xfrm>
            <a:off x="3657600" y="2438400"/>
            <a:ext cx="2971800" cy="1828800"/>
            <a:chOff x="2304" y="1392"/>
            <a:chExt cx="1872" cy="1152"/>
          </a:xfrm>
        </p:grpSpPr>
        <p:sp>
          <p:nvSpPr>
            <p:cNvPr id="714783" name="Oval 31"/>
            <p:cNvSpPr>
              <a:spLocks noChangeArrowheads="1"/>
            </p:cNvSpPr>
            <p:nvPr/>
          </p:nvSpPr>
          <p:spPr bwMode="auto">
            <a:xfrm>
              <a:off x="2304" y="1392"/>
              <a:ext cx="1872" cy="1152"/>
            </a:xfrm>
            <a:prstGeom prst="ellipse">
              <a:avLst/>
            </a:prstGeom>
            <a:noFill/>
            <a:ln w="38100" cmpd="dbl">
              <a:solidFill>
                <a:schemeClr val="accent2"/>
              </a:solidFill>
              <a:prstDash val="dash"/>
              <a:round/>
            </a:ln>
            <a:extLst>
              <a:ext uri="{909E8E84-426E-40DD-AFC4-6F175D3DCCD1}">
                <a14:hiddenFill xmlns:a14="http://schemas.microsoft.com/office/drawing/2010/main" xmlns="">
                  <a:solidFill>
                    <a:schemeClr val="accent1"/>
                  </a:solidFill>
                </a14:hiddenFill>
              </a:ext>
            </a:extLst>
          </p:spPr>
          <p:txBody>
            <a:bodyPr wrap="none" anchor="ctr"/>
            <a:lstStyle/>
            <a:p>
              <a:endParaRPr lang="zh-CN" altLang="en-US" dirty="0">
                <a:ea typeface="微软雅黑" panose="020B0503020204020204" pitchFamily="34" charset="-122"/>
              </a:endParaRPr>
            </a:p>
          </p:txBody>
        </p:sp>
        <p:sp>
          <p:nvSpPr>
            <p:cNvPr id="714784" name="Line 32"/>
            <p:cNvSpPr>
              <a:spLocks noChangeShapeType="1"/>
            </p:cNvSpPr>
            <p:nvPr/>
          </p:nvSpPr>
          <p:spPr bwMode="auto">
            <a:xfrm>
              <a:off x="3264" y="2544"/>
              <a:ext cx="480" cy="0"/>
            </a:xfrm>
            <a:prstGeom prst="line">
              <a:avLst/>
            </a:prstGeom>
            <a:noFill/>
            <a:ln w="38100">
              <a:solidFill>
                <a:schemeClr val="tx2"/>
              </a:solidFill>
              <a:miter lim="800000"/>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dirty="0">
                <a:ea typeface="微软雅黑" panose="020B0503020204020204" pitchFamily="34" charset="-122"/>
              </a:endParaRPr>
            </a:p>
          </p:txBody>
        </p:sp>
        <p:sp>
          <p:nvSpPr>
            <p:cNvPr id="714785" name="Line 33"/>
            <p:cNvSpPr>
              <a:spLocks noChangeShapeType="1"/>
            </p:cNvSpPr>
            <p:nvPr/>
          </p:nvSpPr>
          <p:spPr bwMode="auto">
            <a:xfrm flipH="1">
              <a:off x="2880" y="1392"/>
              <a:ext cx="432" cy="0"/>
            </a:xfrm>
            <a:prstGeom prst="line">
              <a:avLst/>
            </a:prstGeom>
            <a:noFill/>
            <a:ln w="38100">
              <a:solidFill>
                <a:schemeClr val="tx2"/>
              </a:solidFill>
              <a:miter lim="800000"/>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dirty="0">
                <a:ea typeface="微软雅黑" panose="020B0503020204020204" pitchFamily="34" charset="-122"/>
              </a:endParaRPr>
            </a:p>
          </p:txBody>
        </p:sp>
        <p:sp>
          <p:nvSpPr>
            <p:cNvPr id="714786" name="Line 34"/>
            <p:cNvSpPr>
              <a:spLocks noChangeShapeType="1"/>
            </p:cNvSpPr>
            <p:nvPr/>
          </p:nvSpPr>
          <p:spPr bwMode="auto">
            <a:xfrm>
              <a:off x="2304" y="1920"/>
              <a:ext cx="0" cy="288"/>
            </a:xfrm>
            <a:prstGeom prst="line">
              <a:avLst/>
            </a:prstGeom>
            <a:noFill/>
            <a:ln w="38100">
              <a:solidFill>
                <a:schemeClr val="tx2"/>
              </a:solidFill>
              <a:miter lim="800000"/>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dirty="0">
                <a:ea typeface="微软雅黑" panose="020B0503020204020204" pitchFamily="34" charset="-122"/>
              </a:endParaRPr>
            </a:p>
          </p:txBody>
        </p:sp>
        <p:sp>
          <p:nvSpPr>
            <p:cNvPr id="714787" name="Line 35"/>
            <p:cNvSpPr>
              <a:spLocks noChangeShapeType="1"/>
            </p:cNvSpPr>
            <p:nvPr/>
          </p:nvSpPr>
          <p:spPr bwMode="auto">
            <a:xfrm flipV="1">
              <a:off x="4176" y="1680"/>
              <a:ext cx="0" cy="432"/>
            </a:xfrm>
            <a:prstGeom prst="line">
              <a:avLst/>
            </a:prstGeom>
            <a:noFill/>
            <a:ln w="38100">
              <a:solidFill>
                <a:schemeClr val="tx2"/>
              </a:solidFill>
              <a:miter lim="800000"/>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dirty="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ChangeArrowheads="1"/>
          </p:cNvSpPr>
          <p:nvPr/>
        </p:nvSpPr>
        <p:spPr bwMode="auto">
          <a:xfrm>
            <a:off x="514849" y="1733115"/>
            <a:ext cx="8028260" cy="2835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indent="539750" algn="just" eaLnBrk="1" hangingPunct="1">
              <a:lnSpc>
                <a:spcPct val="150000"/>
              </a:lnSpc>
            </a:pPr>
            <a:r>
              <a:rPr lang="zh-CN" altLang="en-US" sz="2400" b="0" dirty="0" smtClean="0">
                <a:latin typeface="微软雅黑" panose="020B0503020204020204" pitchFamily="34" charset="-122"/>
                <a:ea typeface="微软雅黑" panose="020B0503020204020204" pitchFamily="34" charset="-122"/>
              </a:rPr>
              <a:t>在</a:t>
            </a:r>
            <a:r>
              <a:rPr lang="zh-CN" altLang="en-US" sz="2400" b="0" dirty="0">
                <a:latin typeface="微软雅黑" panose="020B0503020204020204" pitchFamily="34" charset="-122"/>
                <a:ea typeface="微软雅黑" panose="020B0503020204020204" pitchFamily="34" charset="-122"/>
              </a:rPr>
              <a:t>上一节我们所定义的环流及环流随时间变化的环流定理，对大气科学理论起到了积极的推动作用。</a:t>
            </a:r>
          </a:p>
          <a:p>
            <a:pPr indent="539750" algn="just" eaLnBrk="1" hangingPunct="1">
              <a:lnSpc>
                <a:spcPct val="150000"/>
              </a:lnSpc>
            </a:pPr>
            <a:r>
              <a:rPr lang="zh-CN" altLang="en-US" sz="2400" b="0" dirty="0" smtClean="0">
                <a:latin typeface="微软雅黑" panose="020B0503020204020204" pitchFamily="34" charset="-122"/>
                <a:ea typeface="微软雅黑" panose="020B0503020204020204" pitchFamily="34" charset="-122"/>
              </a:rPr>
              <a:t>但</a:t>
            </a:r>
            <a:r>
              <a:rPr lang="zh-CN" altLang="en-US" sz="2400" b="0" dirty="0">
                <a:latin typeface="微软雅黑" panose="020B0503020204020204" pitchFamily="34" charset="-122"/>
                <a:ea typeface="微软雅黑" panose="020B0503020204020204" pitchFamily="34" charset="-122"/>
              </a:rPr>
              <a:t>在实际业务和研究中，有时无法直接应用，因此需要引入新的物理量——</a:t>
            </a:r>
            <a:r>
              <a:rPr lang="zh-CN" altLang="en-US" sz="2400" dirty="0">
                <a:solidFill>
                  <a:srgbClr val="C00000"/>
                </a:solidFill>
                <a:latin typeface="微软雅黑" panose="020B0503020204020204" pitchFamily="34" charset="-122"/>
                <a:ea typeface="微软雅黑" panose="020B0503020204020204" pitchFamily="34" charset="-122"/>
              </a:rPr>
              <a:t>涡度</a:t>
            </a:r>
            <a:r>
              <a:rPr lang="zh-CN" altLang="en-US" sz="2400" b="0" dirty="0">
                <a:latin typeface="微软雅黑" panose="020B0503020204020204" pitchFamily="34" charset="-122"/>
                <a:ea typeface="微软雅黑" panose="020B0503020204020204" pitchFamily="34" charset="-122"/>
              </a:rPr>
              <a:t>以及涡度随时间的变化(</a:t>
            </a:r>
            <a:r>
              <a:rPr lang="zh-CN" altLang="en-US" sz="2400" dirty="0">
                <a:solidFill>
                  <a:srgbClr val="002060"/>
                </a:solidFill>
                <a:latin typeface="微软雅黑" panose="020B0503020204020204" pitchFamily="34" charset="-122"/>
                <a:ea typeface="微软雅黑" panose="020B0503020204020204" pitchFamily="34" charset="-122"/>
              </a:rPr>
              <a:t>涡度方程</a:t>
            </a:r>
            <a:r>
              <a:rPr lang="zh-CN" altLang="en-US" sz="2400" b="0" dirty="0">
                <a:latin typeface="微软雅黑" panose="020B0503020204020204" pitchFamily="34" charset="-122"/>
                <a:ea typeface="微软雅黑" panose="020B0503020204020204" pitchFamily="34" charset="-122"/>
              </a:rPr>
              <a:t>)来描述大气的选择运动。</a:t>
            </a:r>
          </a:p>
        </p:txBody>
      </p:sp>
      <p:sp>
        <p:nvSpPr>
          <p:cNvPr id="4" name="Rectangle 5"/>
          <p:cNvSpPr>
            <a:spLocks noChangeArrowheads="1"/>
          </p:cNvSpPr>
          <p:nvPr/>
        </p:nvSpPr>
        <p:spPr bwMode="auto">
          <a:xfrm>
            <a:off x="2819400" y="457200"/>
            <a:ext cx="3733800" cy="579438"/>
          </a:xfrm>
          <a:prstGeom prst="rect">
            <a:avLst/>
          </a:prstGeom>
          <a:solidFill>
            <a:srgbClr val="800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r>
              <a:rPr kumimoji="1" lang="zh-CN" altLang="en-US" sz="3200" dirty="0" smtClean="0">
                <a:solidFill>
                  <a:schemeClr val="bg1"/>
                </a:solidFill>
                <a:latin typeface="微软雅黑" panose="020B0503020204020204" pitchFamily="34" charset="-122"/>
                <a:ea typeface="微软雅黑" panose="020B0503020204020204" pitchFamily="34" charset="-122"/>
              </a:rPr>
              <a:t>第</a:t>
            </a:r>
            <a:r>
              <a:rPr kumimoji="1" lang="zh-CN" altLang="en-US" sz="3200" dirty="0">
                <a:solidFill>
                  <a:schemeClr val="bg1"/>
                </a:solidFill>
                <a:latin typeface="微软雅黑" panose="020B0503020204020204" pitchFamily="34" charset="-122"/>
                <a:ea typeface="微软雅黑" panose="020B0503020204020204" pitchFamily="34" charset="-122"/>
              </a:rPr>
              <a:t>二</a:t>
            </a:r>
            <a:r>
              <a:rPr kumimoji="1" lang="zh-CN" altLang="en-US" sz="3200" dirty="0" smtClean="0">
                <a:solidFill>
                  <a:schemeClr val="bg1"/>
                </a:solidFill>
                <a:latin typeface="微软雅黑" panose="020B0503020204020204" pitchFamily="34" charset="-122"/>
                <a:ea typeface="微软雅黑" panose="020B0503020204020204" pitchFamily="34" charset="-122"/>
              </a:rPr>
              <a:t>节 </a:t>
            </a:r>
            <a:r>
              <a:rPr kumimoji="1" lang="zh-CN" altLang="en-US" sz="3200" dirty="0">
                <a:solidFill>
                  <a:schemeClr val="bg1"/>
                </a:solidFill>
                <a:latin typeface="微软雅黑" panose="020B0503020204020204" pitchFamily="34" charset="-122"/>
                <a:ea typeface="微软雅黑" panose="020B0503020204020204" pitchFamily="34" charset="-122"/>
              </a:rPr>
              <a:t>涡度方程</a:t>
            </a:r>
            <a:r>
              <a:rPr kumimoji="1" lang="zh-CN" altLang="en-US" sz="1200" dirty="0">
                <a:solidFill>
                  <a:schemeClr val="bg1"/>
                </a:solidFill>
                <a:latin typeface="微软雅黑" panose="020B0503020204020204" pitchFamily="34" charset="-122"/>
                <a:ea typeface="微软雅黑" panose="020B0503020204020204" pitchFamily="34" charset="-122"/>
              </a:rPr>
              <a:t> </a:t>
            </a:r>
            <a:endParaRPr kumimoji="1"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E5BDF72E-9FE5-429F-91AD-B59394577185}" type="slidenum">
              <a:rPr lang="zh-CN" altLang="en-US" smtClean="0"/>
              <a:pPr/>
              <a:t>48</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339453" y="1183004"/>
            <a:ext cx="8280400" cy="47089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bevel/>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indent="457200" algn="just" eaLnBrk="1" hangingPunct="1">
              <a:lnSpc>
                <a:spcPct val="150000"/>
              </a:lnSpc>
            </a:pPr>
            <a:r>
              <a:rPr lang="zh-CN" altLang="en-US" sz="2000" b="0" dirty="0" smtClean="0">
                <a:latin typeface="微软雅黑" panose="020B0503020204020204" pitchFamily="34" charset="-122"/>
                <a:ea typeface="微软雅黑" panose="020B0503020204020204" pitchFamily="34" charset="-122"/>
              </a:rPr>
              <a:t>对</a:t>
            </a:r>
            <a:r>
              <a:rPr lang="zh-CN" altLang="en-US" sz="2000" b="0" dirty="0">
                <a:latin typeface="微软雅黑" panose="020B0503020204020204" pitchFamily="34" charset="-122"/>
                <a:ea typeface="微软雅黑" panose="020B0503020204020204" pitchFamily="34" charset="-122"/>
              </a:rPr>
              <a:t>涡旋系统强度进行度量的物理量有：</a:t>
            </a:r>
            <a:r>
              <a:rPr lang="zh-CN" altLang="en-US" sz="2000" b="0" dirty="0">
                <a:solidFill>
                  <a:srgbClr val="FF0000"/>
                </a:solidFill>
                <a:latin typeface="微软雅黑" panose="020B0503020204020204" pitchFamily="34" charset="-122"/>
                <a:ea typeface="微软雅黑" panose="020B0503020204020204" pitchFamily="34" charset="-122"/>
              </a:rPr>
              <a:t>环流和涡度</a:t>
            </a:r>
          </a:p>
          <a:p>
            <a:pPr indent="457200" algn="just" eaLnBrk="1" hangingPunct="1">
              <a:lnSpc>
                <a:spcPct val="150000"/>
              </a:lnSpc>
            </a:pPr>
            <a:r>
              <a:rPr lang="zh-CN" altLang="en-US" sz="2000" b="0" dirty="0" smtClean="0">
                <a:latin typeface="微软雅黑" panose="020B0503020204020204" pitchFamily="34" charset="-122"/>
                <a:ea typeface="微软雅黑" panose="020B0503020204020204" pitchFamily="34" charset="-122"/>
              </a:rPr>
              <a:t>涡度</a:t>
            </a:r>
            <a:r>
              <a:rPr lang="zh-CN" altLang="en-US" sz="2000" b="0" dirty="0">
                <a:latin typeface="微软雅黑" panose="020B0503020204020204" pitchFamily="34" charset="-122"/>
                <a:ea typeface="微软雅黑" panose="020B0503020204020204" pitchFamily="34" charset="-122"/>
              </a:rPr>
              <a:t>的定义：速度的旋度</a:t>
            </a:r>
          </a:p>
          <a:p>
            <a:pPr indent="457200" algn="just" eaLnBrk="1" hangingPunct="1">
              <a:lnSpc>
                <a:spcPct val="150000"/>
              </a:lnSpc>
            </a:pPr>
            <a:endParaRPr lang="en-US" altLang="zh-CN" sz="2000" b="0" dirty="0" smtClean="0">
              <a:latin typeface="微软雅黑" panose="020B0503020204020204" pitchFamily="34" charset="-122"/>
              <a:ea typeface="微软雅黑" panose="020B0503020204020204" pitchFamily="34" charset="-122"/>
            </a:endParaRPr>
          </a:p>
          <a:p>
            <a:pPr indent="457200" algn="just" eaLnBrk="1" hangingPunct="1">
              <a:lnSpc>
                <a:spcPct val="150000"/>
              </a:lnSpc>
            </a:pPr>
            <a:endParaRPr lang="zh-CN" altLang="en-US" sz="2000" b="0" dirty="0">
              <a:latin typeface="微软雅黑" panose="020B0503020204020204" pitchFamily="34" charset="-122"/>
              <a:ea typeface="微软雅黑" panose="020B0503020204020204" pitchFamily="34" charset="-122"/>
            </a:endParaRPr>
          </a:p>
          <a:p>
            <a:pPr indent="457200" algn="just" eaLnBrk="1" hangingPunct="1">
              <a:lnSpc>
                <a:spcPct val="150000"/>
              </a:lnSpc>
            </a:pPr>
            <a:r>
              <a:rPr lang="zh-CN" altLang="en-US" sz="2000" b="0" dirty="0" smtClean="0">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1)刚体的运动形式有：平动、转动(角速度)；流体的运动形式有：平动、转动和形变——柯西-赫姆霍兹速度分解定理，涡度表示的是流体涡旋运动。</a:t>
            </a:r>
          </a:p>
          <a:p>
            <a:pPr indent="457200" algn="just" eaLnBrk="1" hangingPunct="1">
              <a:lnSpc>
                <a:spcPct val="150000"/>
              </a:lnSpc>
            </a:pPr>
            <a:r>
              <a:rPr lang="zh-CN" altLang="en-US" sz="2000" b="0" dirty="0" smtClean="0">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2)涡度是欧拉观点下的微观分量。</a:t>
            </a:r>
          </a:p>
          <a:p>
            <a:pPr indent="457200" algn="just" eaLnBrk="1" hangingPunct="1">
              <a:lnSpc>
                <a:spcPct val="150000"/>
              </a:lnSpc>
            </a:pPr>
            <a:r>
              <a:rPr lang="zh-CN" altLang="en-US" sz="2000" b="0" dirty="0" smtClean="0">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3)因此环流和涡度都是衡量大气旋转程度的度量，但环流表征的是有限面积内旋转的总趋势，而涡度表征个别空气质点旋转的微观度量</a:t>
            </a:r>
            <a:r>
              <a:rPr lang="zh-CN" altLang="en-US" sz="2000" b="0" dirty="0" smtClean="0">
                <a:latin typeface="微软雅黑" panose="020B0503020204020204" pitchFamily="34" charset="-122"/>
                <a:ea typeface="微软雅黑" panose="020B0503020204020204" pitchFamily="34" charset="-122"/>
              </a:rPr>
              <a:t>。</a:t>
            </a:r>
            <a:endParaRPr lang="zh-CN" altLang="en-US" sz="2000" b="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a:t>环流与涡度的</a:t>
            </a:r>
            <a:r>
              <a:rPr lang="zh-CN" altLang="en-US" dirty="0" smtClean="0"/>
              <a:t>关系</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49</a:t>
            </a:fld>
            <a:endParaRPr lang="zh-CN" altLang="en-US"/>
          </a:p>
        </p:txBody>
      </p:sp>
      <p:graphicFrame>
        <p:nvGraphicFramePr>
          <p:cNvPr id="4" name="对象 3"/>
          <p:cNvGraphicFramePr>
            <a:graphicFrameLocks/>
          </p:cNvGraphicFramePr>
          <p:nvPr/>
        </p:nvGraphicFramePr>
        <p:xfrm>
          <a:off x="3330575" y="2125663"/>
          <a:ext cx="2089150" cy="809625"/>
        </p:xfrm>
        <a:graphic>
          <a:graphicData uri="http://schemas.openxmlformats.org/presentationml/2006/ole">
            <p:oleObj spid="_x0000_s288320" name="Equation" r:id="rId3" imgW="14935200" imgH="5791200" progId="Equation.DSMT4">
              <p:embed/>
            </p:oleObj>
          </a:graphicData>
        </a:graphic>
      </p:graphicFrame>
      <p:graphicFrame>
        <p:nvGraphicFramePr>
          <p:cNvPr id="5" name="对象 4"/>
          <p:cNvGraphicFramePr>
            <a:graphicFrameLocks/>
          </p:cNvGraphicFramePr>
          <p:nvPr/>
        </p:nvGraphicFramePr>
        <p:xfrm>
          <a:off x="5712516" y="3945868"/>
          <a:ext cx="1455909" cy="1002959"/>
        </p:xfrm>
        <a:graphic>
          <a:graphicData uri="http://schemas.openxmlformats.org/presentationml/2006/ole">
            <p:oleObj spid="_x0000_s288321" name="Equation" r:id="rId4" imgW="13716000" imgH="94488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知识点复习</a:t>
            </a:r>
            <a:endParaRPr lang="zh-CN" altLang="en-US" dirty="0"/>
          </a:p>
        </p:txBody>
      </p:sp>
      <p:sp>
        <p:nvSpPr>
          <p:cNvPr id="8" name="灯片编号占位符 3"/>
          <p:cNvSpPr>
            <a:spLocks noGrp="1"/>
          </p:cNvSpPr>
          <p:nvPr>
            <p:ph type="sldNum" sz="quarter" idx="4"/>
          </p:nvPr>
        </p:nvSpPr>
        <p:spPr/>
        <p:txBody>
          <a:bodyPr/>
          <a:lstStyle/>
          <a:p>
            <a:fld id="{821A56D6-FFE3-416B-854B-3D7F59178802}" type="slidenum">
              <a:rPr lang="en-US" altLang="zh-CN"/>
              <a:pPr/>
              <a:t>5</a:t>
            </a:fld>
            <a:endParaRPr lang="en-US" altLang="zh-CN"/>
          </a:p>
        </p:txBody>
      </p:sp>
      <p:sp>
        <p:nvSpPr>
          <p:cNvPr id="422915" name="Rectangle 3"/>
          <p:cNvSpPr>
            <a:spLocks noChangeArrowheads="1"/>
          </p:cNvSpPr>
          <p:nvPr/>
        </p:nvSpPr>
        <p:spPr bwMode="auto">
          <a:xfrm>
            <a:off x="621845" y="1164066"/>
            <a:ext cx="7964805" cy="47089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indent="457200" algn="just" eaLnBrk="0" hangingPunct="0">
              <a:lnSpc>
                <a:spcPct val="150000"/>
              </a:lnSpc>
            </a:pPr>
            <a:r>
              <a:rPr kumimoji="1" lang="zh-CN" altLang="en-US" sz="2000" dirty="0">
                <a:solidFill>
                  <a:srgbClr val="FF0000"/>
                </a:solidFill>
                <a:latin typeface="微软雅黑" panose="020B0503020204020204" pitchFamily="34" charset="-122"/>
                <a:ea typeface="微软雅黑" panose="020B0503020204020204" pitchFamily="34" charset="-122"/>
              </a:rPr>
              <a:t>流体涡度</a:t>
            </a:r>
            <a:r>
              <a:rPr kumimoji="1" lang="en-US" altLang="zh-CN" sz="2000" dirty="0" smtClean="0">
                <a:solidFill>
                  <a:srgbClr val="FF0000"/>
                </a:solidFill>
                <a:latin typeface="微软雅黑" panose="020B0503020204020204" pitchFamily="34" charset="-122"/>
                <a:ea typeface="微软雅黑" panose="020B0503020204020204" pitchFamily="34" charset="-122"/>
              </a:rPr>
              <a:t>(                 )</a:t>
            </a:r>
            <a:r>
              <a:rPr kumimoji="1" lang="zh-CN" altLang="en-US" sz="2000" dirty="0">
                <a:latin typeface="微软雅黑" panose="020B0503020204020204" pitchFamily="34" charset="-122"/>
                <a:ea typeface="微软雅黑" panose="020B0503020204020204" pitchFamily="34" charset="-122"/>
              </a:rPr>
              <a:t>是反映流体旋转特征或者旋转强度的一个重要物理量。</a:t>
            </a:r>
          </a:p>
          <a:p>
            <a:pPr indent="457200" algn="just" eaLnBrk="0" hangingPunct="0">
              <a:lnSpc>
                <a:spcPct val="150000"/>
              </a:lnSpc>
            </a:pPr>
            <a:r>
              <a:rPr kumimoji="1" lang="zh-CN" altLang="en-US" sz="2000" dirty="0">
                <a:latin typeface="微软雅黑" panose="020B0503020204020204" pitchFamily="34" charset="-122"/>
                <a:ea typeface="微软雅黑" panose="020B0503020204020204" pitchFamily="34" charset="-122"/>
              </a:rPr>
              <a:t> </a:t>
            </a:r>
            <a:endParaRPr kumimoji="1" lang="en-US" altLang="zh-CN" sz="2000" dirty="0" smtClean="0">
              <a:latin typeface="微软雅黑" panose="020B0503020204020204" pitchFamily="34" charset="-122"/>
              <a:ea typeface="微软雅黑" panose="020B0503020204020204" pitchFamily="34" charset="-122"/>
            </a:endParaRPr>
          </a:p>
          <a:p>
            <a:pPr indent="457200" algn="just" eaLnBrk="0" hangingPunct="0">
              <a:lnSpc>
                <a:spcPct val="150000"/>
              </a:lnSpc>
            </a:pPr>
            <a:endParaRPr kumimoji="1" lang="en-US" altLang="zh-CN" sz="2000" dirty="0" smtClean="0">
              <a:latin typeface="微软雅黑" panose="020B0503020204020204" pitchFamily="34" charset="-122"/>
              <a:ea typeface="微软雅黑" panose="020B0503020204020204" pitchFamily="34" charset="-122"/>
            </a:endParaRPr>
          </a:p>
          <a:p>
            <a:pPr indent="457200" algn="just" eaLnBrk="0" hangingPunct="0">
              <a:lnSpc>
                <a:spcPct val="150000"/>
              </a:lnSpc>
            </a:pPr>
            <a:endParaRPr kumimoji="1" lang="en-US" altLang="zh-CN" sz="2000" dirty="0" smtClean="0">
              <a:latin typeface="微软雅黑" panose="020B0503020204020204" pitchFamily="34" charset="-122"/>
              <a:ea typeface="微软雅黑" panose="020B0503020204020204" pitchFamily="34" charset="-122"/>
            </a:endParaRPr>
          </a:p>
          <a:p>
            <a:pPr indent="457200" algn="just" eaLnBrk="0" hangingPunct="0">
              <a:lnSpc>
                <a:spcPct val="150000"/>
              </a:lnSpc>
            </a:pPr>
            <a:endParaRPr kumimoji="1" lang="zh-CN" altLang="en-US" sz="2000" dirty="0">
              <a:latin typeface="微软雅黑" panose="020B0503020204020204" pitchFamily="34" charset="-122"/>
              <a:ea typeface="微软雅黑" panose="020B0503020204020204" pitchFamily="34" charset="-122"/>
            </a:endParaRPr>
          </a:p>
          <a:p>
            <a:pPr indent="457200" algn="just" eaLnBrk="0" hangingPunct="0">
              <a:lnSpc>
                <a:spcPct val="150000"/>
              </a:lnSpc>
            </a:pPr>
            <a:r>
              <a:rPr kumimoji="1" lang="zh-CN" altLang="en-US" sz="2000" dirty="0">
                <a:latin typeface="微软雅黑" panose="020B0503020204020204" pitchFamily="34" charset="-122"/>
                <a:ea typeface="微软雅黑" panose="020B0503020204020204" pitchFamily="34" charset="-122"/>
              </a:rPr>
              <a:t>整个流体区域内涡度都为零时，运动为无旋</a:t>
            </a:r>
            <a:r>
              <a:rPr kumimoji="1" lang="zh-CN" altLang="en-US" sz="2000" dirty="0" smtClean="0">
                <a:latin typeface="微软雅黑" panose="020B0503020204020204" pitchFamily="34" charset="-122"/>
                <a:ea typeface="微软雅黑" panose="020B0503020204020204" pitchFamily="34" charset="-122"/>
              </a:rPr>
              <a:t>；</a:t>
            </a:r>
            <a:endParaRPr kumimoji="1" lang="zh-CN" altLang="en-US" sz="2000" dirty="0">
              <a:latin typeface="微软雅黑" panose="020B0503020204020204" pitchFamily="34" charset="-122"/>
              <a:ea typeface="微软雅黑" panose="020B0503020204020204" pitchFamily="34" charset="-122"/>
            </a:endParaRPr>
          </a:p>
          <a:p>
            <a:pPr indent="457200" algn="just" eaLnBrk="0" hangingPunct="0">
              <a:lnSpc>
                <a:spcPct val="150000"/>
              </a:lnSpc>
            </a:pPr>
            <a:r>
              <a:rPr kumimoji="1" lang="zh-CN" altLang="en-US" sz="2000" dirty="0">
                <a:latin typeface="微软雅黑" panose="020B0503020204020204" pitchFamily="34" charset="-122"/>
                <a:ea typeface="微软雅黑" panose="020B0503020204020204" pitchFamily="34" charset="-122"/>
              </a:rPr>
              <a:t>流体区域内有一点涡度不等于零时，运动为有旋</a:t>
            </a:r>
            <a:r>
              <a:rPr kumimoji="1" lang="zh-CN" altLang="en-US" sz="2000" dirty="0" smtClean="0">
                <a:latin typeface="微软雅黑" panose="020B0503020204020204" pitchFamily="34" charset="-122"/>
                <a:ea typeface="微软雅黑" panose="020B0503020204020204" pitchFamily="34" charset="-122"/>
              </a:rPr>
              <a:t>。</a:t>
            </a:r>
            <a:endParaRPr kumimoji="1" lang="en-US" altLang="zh-CN" sz="2000" dirty="0" smtClean="0">
              <a:latin typeface="微软雅黑" panose="020B0503020204020204" pitchFamily="34" charset="-122"/>
              <a:ea typeface="微软雅黑" panose="020B0503020204020204" pitchFamily="34" charset="-122"/>
            </a:endParaRPr>
          </a:p>
          <a:p>
            <a:pPr indent="457200" algn="just" eaLnBrk="0" hangingPunct="0">
              <a:lnSpc>
                <a:spcPct val="150000"/>
              </a:lnSpc>
            </a:pPr>
            <a:endParaRPr kumimoji="1" lang="en-US" altLang="zh-CN" sz="2000" dirty="0" smtClean="0">
              <a:latin typeface="微软雅黑" panose="020B0503020204020204" pitchFamily="34" charset="-122"/>
              <a:ea typeface="微软雅黑" panose="020B0503020204020204" pitchFamily="34" charset="-122"/>
            </a:endParaRPr>
          </a:p>
          <a:p>
            <a:pPr indent="457200" algn="just" eaLnBrk="0" hangingPunct="0">
              <a:lnSpc>
                <a:spcPct val="150000"/>
              </a:lnSpc>
            </a:pPr>
            <a:r>
              <a:rPr kumimoji="1" lang="zh-CN" altLang="en-US" sz="2000" dirty="0">
                <a:latin typeface="微软雅黑" panose="020B0503020204020204" pitchFamily="34" charset="-122"/>
                <a:ea typeface="微软雅黑" panose="020B0503020204020204" pitchFamily="34" charset="-122"/>
              </a:rPr>
              <a:t>本章将重点讨论涡旋（有旋）的变化特征及其产生的原因</a:t>
            </a:r>
            <a:r>
              <a:rPr kumimoji="1" lang="zh-CN" altLang="en-US" sz="2000" dirty="0" smtClean="0">
                <a:latin typeface="微软雅黑" panose="020B0503020204020204" pitchFamily="34" charset="-122"/>
                <a:ea typeface="微软雅黑" panose="020B0503020204020204" pitchFamily="34" charset="-122"/>
              </a:rPr>
              <a:t>。</a:t>
            </a:r>
            <a:endParaRPr kumimoji="1" lang="zh-CN" altLang="en-US" sz="2000" dirty="0">
              <a:latin typeface="微软雅黑" panose="020B0503020204020204" pitchFamily="34" charset="-122"/>
              <a:ea typeface="微软雅黑" panose="020B0503020204020204" pitchFamily="34" charset="-122"/>
            </a:endParaRPr>
          </a:p>
        </p:txBody>
      </p:sp>
      <p:graphicFrame>
        <p:nvGraphicFramePr>
          <p:cNvPr id="422916" name="Object 4"/>
          <p:cNvGraphicFramePr>
            <a:graphicFrameLocks noChangeAspect="1"/>
          </p:cNvGraphicFramePr>
          <p:nvPr/>
        </p:nvGraphicFramePr>
        <p:xfrm>
          <a:off x="2313803" y="1223416"/>
          <a:ext cx="1295400" cy="492125"/>
        </p:xfrm>
        <a:graphic>
          <a:graphicData uri="http://schemas.openxmlformats.org/presentationml/2006/ole">
            <p:oleObj spid="_x0000_s234907" name="Equation" r:id="rId3" imgW="634725" imgH="241195" progId="Equation.DSMT4">
              <p:embed/>
            </p:oleObj>
          </a:graphicData>
        </a:graphic>
      </p:graphicFrame>
      <p:grpSp>
        <p:nvGrpSpPr>
          <p:cNvPr id="13" name="Group 4"/>
          <p:cNvGrpSpPr/>
          <p:nvPr/>
        </p:nvGrpSpPr>
        <p:grpSpPr bwMode="auto">
          <a:xfrm>
            <a:off x="2425337" y="2422694"/>
            <a:ext cx="3460750" cy="1295400"/>
            <a:chOff x="1440" y="3120"/>
            <a:chExt cx="2180" cy="816"/>
          </a:xfrm>
        </p:grpSpPr>
        <p:sp>
          <p:nvSpPr>
            <p:cNvPr id="14" name="Rectangle 5"/>
            <p:cNvSpPr>
              <a:spLocks noChangeArrowheads="1"/>
            </p:cNvSpPr>
            <p:nvPr/>
          </p:nvSpPr>
          <p:spPr bwMode="auto">
            <a:xfrm>
              <a:off x="1440" y="3408"/>
              <a:ext cx="88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400" dirty="0">
                  <a:latin typeface="微软雅黑" panose="020B0503020204020204" pitchFamily="34" charset="-122"/>
                  <a:ea typeface="微软雅黑" panose="020B0503020204020204" pitchFamily="34" charset="-122"/>
                </a:rPr>
                <a:t>流体运动</a:t>
              </a:r>
            </a:p>
          </p:txBody>
        </p:sp>
        <p:sp>
          <p:nvSpPr>
            <p:cNvPr id="15" name="Rectangle 6"/>
            <p:cNvSpPr>
              <a:spLocks noChangeArrowheads="1"/>
            </p:cNvSpPr>
            <p:nvPr/>
          </p:nvSpPr>
          <p:spPr bwMode="auto">
            <a:xfrm>
              <a:off x="2736" y="3120"/>
              <a:ext cx="88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400" dirty="0">
                  <a:solidFill>
                    <a:srgbClr val="FF0000"/>
                  </a:solidFill>
                  <a:latin typeface="微软雅黑" panose="020B0503020204020204" pitchFamily="34" charset="-122"/>
                  <a:ea typeface="微软雅黑" panose="020B0503020204020204" pitchFamily="34" charset="-122"/>
                </a:rPr>
                <a:t>无旋流动</a:t>
              </a:r>
            </a:p>
          </p:txBody>
        </p:sp>
        <p:sp>
          <p:nvSpPr>
            <p:cNvPr id="16" name="Rectangle 7"/>
            <p:cNvSpPr>
              <a:spLocks noChangeArrowheads="1"/>
            </p:cNvSpPr>
            <p:nvPr/>
          </p:nvSpPr>
          <p:spPr bwMode="auto">
            <a:xfrm>
              <a:off x="2736" y="3648"/>
              <a:ext cx="88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400" dirty="0">
                  <a:solidFill>
                    <a:srgbClr val="FF0000"/>
                  </a:solidFill>
                  <a:latin typeface="微软雅黑" panose="020B0503020204020204" pitchFamily="34" charset="-122"/>
                  <a:ea typeface="微软雅黑" panose="020B0503020204020204" pitchFamily="34" charset="-122"/>
                </a:rPr>
                <a:t>有旋流动</a:t>
              </a:r>
            </a:p>
          </p:txBody>
        </p:sp>
        <p:sp>
          <p:nvSpPr>
            <p:cNvPr id="17" name="AutoShape 8"/>
            <p:cNvSpPr/>
            <p:nvPr/>
          </p:nvSpPr>
          <p:spPr bwMode="auto">
            <a:xfrm>
              <a:off x="2496" y="3216"/>
              <a:ext cx="144" cy="672"/>
            </a:xfrm>
            <a:prstGeom prst="leftBrace">
              <a:avLst>
                <a:gd name="adj1" fmla="val 38889"/>
                <a:gd name="adj2" fmla="val 50000"/>
              </a:avLst>
            </a:prstGeom>
            <a:noFill/>
            <a:ln w="60325">
              <a:solidFill>
                <a:srgbClr val="008000"/>
              </a:solid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grpSp>
      <p:sp>
        <p:nvSpPr>
          <p:cNvPr id="18" name="Oval 9"/>
          <p:cNvSpPr>
            <a:spLocks noChangeArrowheads="1"/>
          </p:cNvSpPr>
          <p:nvPr/>
        </p:nvSpPr>
        <p:spPr bwMode="auto">
          <a:xfrm>
            <a:off x="4406537" y="2346494"/>
            <a:ext cx="1600200" cy="762000"/>
          </a:xfrm>
          <a:prstGeom prst="ellipse">
            <a:avLst/>
          </a:prstGeom>
          <a:noFill/>
          <a:ln w="47625">
            <a:solidFill>
              <a:srgbClr val="0000FF"/>
            </a:solidFill>
            <a:prstDash val="dashDot"/>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涡度</a:t>
            </a:r>
            <a:r>
              <a:rPr lang="zh-CN" altLang="en-US" dirty="0"/>
              <a:t>矢量方程的推导</a:t>
            </a:r>
          </a:p>
        </p:txBody>
      </p:sp>
      <p:sp>
        <p:nvSpPr>
          <p:cNvPr id="11" name="灯片编号占位符 5"/>
          <p:cNvSpPr>
            <a:spLocks noGrp="1"/>
          </p:cNvSpPr>
          <p:nvPr>
            <p:ph type="sldNum" sz="quarter" idx="4"/>
          </p:nvPr>
        </p:nvSpPr>
        <p:spPr/>
        <p:txBody>
          <a:bodyPr/>
          <a:lstStyle/>
          <a:p>
            <a:fld id="{F8461430-77A5-45EB-9BFF-5F6704859C39}" type="slidenum">
              <a:rPr lang="en-US" altLang="zh-CN"/>
              <a:pPr/>
              <a:t>50</a:t>
            </a:fld>
            <a:endParaRPr lang="en-US" altLang="zh-CN"/>
          </a:p>
        </p:txBody>
      </p:sp>
      <p:graphicFrame>
        <p:nvGraphicFramePr>
          <p:cNvPr id="443394" name="Object 2"/>
          <p:cNvGraphicFramePr>
            <a:graphicFrameLocks noChangeAspect="1"/>
          </p:cNvGraphicFramePr>
          <p:nvPr/>
        </p:nvGraphicFramePr>
        <p:xfrm>
          <a:off x="1066800" y="2276475"/>
          <a:ext cx="7367588" cy="987425"/>
        </p:xfrm>
        <a:graphic>
          <a:graphicData uri="http://schemas.openxmlformats.org/presentationml/2006/ole">
            <p:oleObj spid="_x0000_s355331" name="Equation" r:id="rId3" imgW="3302000" imgH="444500" progId="Equation.DSMT4">
              <p:embed/>
            </p:oleObj>
          </a:graphicData>
        </a:graphic>
      </p:graphicFrame>
      <p:graphicFrame>
        <p:nvGraphicFramePr>
          <p:cNvPr id="443395" name="Object 3"/>
          <p:cNvGraphicFramePr>
            <a:graphicFrameLocks noChangeAspect="1"/>
          </p:cNvGraphicFramePr>
          <p:nvPr/>
        </p:nvGraphicFramePr>
        <p:xfrm>
          <a:off x="2617788" y="3733800"/>
          <a:ext cx="3679825" cy="928688"/>
        </p:xfrm>
        <a:graphic>
          <a:graphicData uri="http://schemas.openxmlformats.org/presentationml/2006/ole">
            <p:oleObj spid="_x0000_s355330" name="Equation" r:id="rId4" imgW="1905000" imgH="482600" progId="Equation.DSMT4">
              <p:embed/>
            </p:oleObj>
          </a:graphicData>
        </a:graphic>
      </p:graphicFrame>
      <p:graphicFrame>
        <p:nvGraphicFramePr>
          <p:cNvPr id="443396" name="Object 4"/>
          <p:cNvGraphicFramePr>
            <a:graphicFrameLocks noChangeAspect="1"/>
          </p:cNvGraphicFramePr>
          <p:nvPr/>
        </p:nvGraphicFramePr>
        <p:xfrm>
          <a:off x="1590675" y="5105400"/>
          <a:ext cx="6950075" cy="993775"/>
        </p:xfrm>
        <a:graphic>
          <a:graphicData uri="http://schemas.openxmlformats.org/presentationml/2006/ole">
            <p:oleObj spid="_x0000_s355329" name="Equation" r:id="rId5" imgW="3365500" imgH="482600" progId="Equation.DSMT4">
              <p:embed/>
            </p:oleObj>
          </a:graphicData>
        </a:graphic>
      </p:graphicFrame>
      <p:sp>
        <p:nvSpPr>
          <p:cNvPr id="443398" name="Rectangle 6"/>
          <p:cNvSpPr>
            <a:spLocks noChangeArrowheads="1"/>
          </p:cNvSpPr>
          <p:nvPr/>
        </p:nvSpPr>
        <p:spPr bwMode="auto">
          <a:xfrm>
            <a:off x="914400" y="1739900"/>
            <a:ext cx="670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kumimoji="1" lang="zh-CN" altLang="en-US" sz="2400" dirty="0">
                <a:latin typeface="Calibri" panose="020F0502020204030204" pitchFamily="34" charset="0"/>
                <a:ea typeface="微软雅黑" panose="020B0503020204020204" pitchFamily="34" charset="-122"/>
              </a:rPr>
              <a:t>对于粘性流体运动，纳维</a:t>
            </a:r>
            <a:r>
              <a:rPr kumimoji="1" lang="en-US" altLang="zh-CN" sz="2400" dirty="0">
                <a:latin typeface="Calibri" panose="020F0502020204030204" pitchFamily="34" charset="0"/>
                <a:ea typeface="微软雅黑" panose="020B0503020204020204" pitchFamily="34" charset="-122"/>
              </a:rPr>
              <a:t>——</a:t>
            </a:r>
            <a:r>
              <a:rPr kumimoji="1" lang="zh-CN" altLang="en-US" sz="2400" dirty="0">
                <a:latin typeface="Calibri" panose="020F0502020204030204" pitchFamily="34" charset="0"/>
                <a:ea typeface="微软雅黑" panose="020B0503020204020204" pitchFamily="34" charset="-122"/>
              </a:rPr>
              <a:t>斯托可斯方程为：</a:t>
            </a:r>
          </a:p>
        </p:txBody>
      </p:sp>
      <p:sp>
        <p:nvSpPr>
          <p:cNvPr id="443399" name="Rectangle 7"/>
          <p:cNvSpPr>
            <a:spLocks noChangeArrowheads="1"/>
          </p:cNvSpPr>
          <p:nvPr/>
        </p:nvSpPr>
        <p:spPr bwMode="auto">
          <a:xfrm>
            <a:off x="914400" y="335280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kumimoji="1" lang="zh-CN" altLang="en-US" sz="2400" dirty="0">
                <a:latin typeface="微软雅黑" panose="020B0503020204020204" pitchFamily="34" charset="-122"/>
                <a:ea typeface="微软雅黑" panose="020B0503020204020204" pitchFamily="34" charset="-122"/>
              </a:rPr>
              <a:t>方程的平流项变换： </a:t>
            </a:r>
          </a:p>
        </p:txBody>
      </p:sp>
      <p:sp>
        <p:nvSpPr>
          <p:cNvPr id="443400" name="Rectangle 8"/>
          <p:cNvSpPr>
            <a:spLocks noChangeArrowheads="1"/>
          </p:cNvSpPr>
          <p:nvPr/>
        </p:nvSpPr>
        <p:spPr bwMode="auto">
          <a:xfrm>
            <a:off x="990600" y="44069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kumimoji="1" lang="zh-CN" altLang="en-US" sz="2400" dirty="0">
                <a:latin typeface="微软雅黑" panose="020B0503020204020204" pitchFamily="34" charset="-122"/>
                <a:ea typeface="微软雅黑" panose="020B0503020204020204" pitchFamily="34" charset="-122"/>
              </a:rPr>
              <a:t>方程变为 ：</a:t>
            </a: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4"/>
          <p:cNvSpPr>
            <a:spLocks noGrp="1"/>
          </p:cNvSpPr>
          <p:nvPr>
            <p:ph type="sldNum" sz="quarter" idx="12"/>
          </p:nvPr>
        </p:nvSpPr>
        <p:spPr/>
        <p:txBody>
          <a:bodyPr/>
          <a:lstStyle/>
          <a:p>
            <a:fld id="{5AB24A95-69BA-4DAE-8DD2-FA7CDAF804AC}" type="slidenum">
              <a:rPr lang="en-US" altLang="zh-CN"/>
              <a:pPr/>
              <a:t>51</a:t>
            </a:fld>
            <a:endParaRPr lang="en-US" altLang="zh-CN"/>
          </a:p>
        </p:txBody>
      </p:sp>
      <p:graphicFrame>
        <p:nvGraphicFramePr>
          <p:cNvPr id="444429" name="Object 13"/>
          <p:cNvGraphicFramePr>
            <a:graphicFrameLocks noChangeAspect="1"/>
          </p:cNvGraphicFramePr>
          <p:nvPr>
            <p:ph idx="4294967295"/>
          </p:nvPr>
        </p:nvGraphicFramePr>
        <p:xfrm>
          <a:off x="3185953" y="2357755"/>
          <a:ext cx="608013" cy="425450"/>
        </p:xfrm>
        <a:graphic>
          <a:graphicData uri="http://schemas.openxmlformats.org/presentationml/2006/ole">
            <p:oleObj spid="_x0000_s356356" name="Equation" r:id="rId3" imgW="253670" imgH="177569" progId="Equation.DSMT4">
              <p:embed/>
            </p:oleObj>
          </a:graphicData>
        </a:graphic>
      </p:graphicFrame>
      <p:graphicFrame>
        <p:nvGraphicFramePr>
          <p:cNvPr id="444418" name="Object 2"/>
          <p:cNvGraphicFramePr>
            <a:graphicFrameLocks noChangeAspect="1"/>
          </p:cNvGraphicFramePr>
          <p:nvPr/>
        </p:nvGraphicFramePr>
        <p:xfrm>
          <a:off x="1699078" y="4117925"/>
          <a:ext cx="6067425" cy="615950"/>
        </p:xfrm>
        <a:graphic>
          <a:graphicData uri="http://schemas.openxmlformats.org/presentationml/2006/ole">
            <p:oleObj spid="_x0000_s356355" name="Equation" r:id="rId4" imgW="3263900" imgH="304800" progId="Equation.DSMT4">
              <p:embed/>
            </p:oleObj>
          </a:graphicData>
        </a:graphic>
      </p:graphicFrame>
      <p:sp>
        <p:nvSpPr>
          <p:cNvPr id="444419" name="Rectangle 3"/>
          <p:cNvSpPr>
            <a:spLocks noChangeArrowheads="1"/>
          </p:cNvSpPr>
          <p:nvPr/>
        </p:nvSpPr>
        <p:spPr bwMode="auto">
          <a:xfrm>
            <a:off x="1143908" y="2286929"/>
            <a:ext cx="7177767" cy="3323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lnSpc>
                <a:spcPct val="150000"/>
              </a:lnSpc>
            </a:pPr>
            <a:r>
              <a:rPr kumimoji="1" lang="zh-CN" altLang="en-US" sz="2000" b="1" dirty="0">
                <a:solidFill>
                  <a:srgbClr val="002060"/>
                </a:solidFill>
                <a:latin typeface="微软雅黑" panose="020B0503020204020204" pitchFamily="34" charset="-122"/>
                <a:ea typeface="微软雅黑" panose="020B0503020204020204" pitchFamily="34" charset="-122"/>
              </a:rPr>
              <a:t>方程各项取旋度</a:t>
            </a:r>
            <a:r>
              <a:rPr kumimoji="1" lang="zh-CN" altLang="en-US" sz="2000" dirty="0" smtClean="0">
                <a:latin typeface="微软雅黑" panose="020B0503020204020204" pitchFamily="34" charset="-122"/>
                <a:ea typeface="微软雅黑" panose="020B0503020204020204" pitchFamily="34" charset="-122"/>
              </a:rPr>
              <a:t>（      </a:t>
            </a:r>
            <a:r>
              <a:rPr kumimoji="1" lang="zh-CN" altLang="en-US" sz="2000" dirty="0">
                <a:latin typeface="微软雅黑" panose="020B0503020204020204" pitchFamily="34" charset="-122"/>
                <a:ea typeface="微软雅黑" panose="020B0503020204020204" pitchFamily="34" charset="-122"/>
              </a:rPr>
              <a:t>）</a:t>
            </a:r>
            <a:r>
              <a:rPr kumimoji="1" lang="zh-CN" altLang="en-US" sz="2000" dirty="0" smtClean="0">
                <a:latin typeface="微软雅黑" panose="020B0503020204020204" pitchFamily="34" charset="-122"/>
                <a:ea typeface="微软雅黑" panose="020B0503020204020204" pitchFamily="34" charset="-122"/>
              </a:rPr>
              <a:t>：</a:t>
            </a:r>
            <a:endParaRPr kumimoji="1" lang="en-US" altLang="zh-CN" sz="2000" dirty="0" smtClean="0">
              <a:latin typeface="微软雅黑" panose="020B0503020204020204" pitchFamily="34" charset="-122"/>
              <a:ea typeface="微软雅黑" panose="020B0503020204020204" pitchFamily="34" charset="-122"/>
            </a:endParaRPr>
          </a:p>
          <a:p>
            <a:pPr eaLnBrk="0" hangingPunct="0">
              <a:lnSpc>
                <a:spcPct val="150000"/>
              </a:lnSpc>
            </a:pPr>
            <a:r>
              <a:rPr kumimoji="1" lang="zh-CN" altLang="en-US" sz="2000" b="1" dirty="0">
                <a:solidFill>
                  <a:srgbClr val="FF0000"/>
                </a:solidFill>
                <a:latin typeface="微软雅黑" panose="020B0503020204020204" pitchFamily="34" charset="-122"/>
                <a:ea typeface="微软雅黑" panose="020B0503020204020204" pitchFamily="34" charset="-122"/>
              </a:rPr>
              <a:t>（</a:t>
            </a:r>
            <a:r>
              <a:rPr kumimoji="1" lang="en-US" altLang="zh-CN" sz="2000" b="1" dirty="0">
                <a:solidFill>
                  <a:srgbClr val="FF0000"/>
                </a:solidFill>
                <a:latin typeface="微软雅黑" panose="020B0503020204020204" pitchFamily="34" charset="-122"/>
                <a:ea typeface="微软雅黑" panose="020B0503020204020204" pitchFamily="34" charset="-122"/>
              </a:rPr>
              <a:t>2</a:t>
            </a:r>
            <a:r>
              <a:rPr kumimoji="1" lang="zh-CN" altLang="en-US" sz="2000" b="1" dirty="0">
                <a:solidFill>
                  <a:srgbClr val="FF0000"/>
                </a:solidFill>
                <a:latin typeface="微软雅黑" panose="020B0503020204020204" pitchFamily="34" charset="-122"/>
                <a:ea typeface="微软雅黑" panose="020B0503020204020204" pitchFamily="34" charset="-122"/>
              </a:rPr>
              <a:t>）、（</a:t>
            </a:r>
            <a:r>
              <a:rPr kumimoji="1" lang="en-US" altLang="zh-CN" sz="2000" b="1" dirty="0">
                <a:solidFill>
                  <a:srgbClr val="FF0000"/>
                </a:solidFill>
                <a:latin typeface="微软雅黑" panose="020B0503020204020204" pitchFamily="34" charset="-122"/>
                <a:ea typeface="微软雅黑" panose="020B0503020204020204" pitchFamily="34" charset="-122"/>
              </a:rPr>
              <a:t>5</a:t>
            </a:r>
            <a:r>
              <a:rPr kumimoji="1" lang="zh-CN" altLang="en-US" sz="2000" b="1" dirty="0">
                <a:solidFill>
                  <a:srgbClr val="FF0000"/>
                </a:solidFill>
                <a:latin typeface="微软雅黑" panose="020B0503020204020204" pitchFamily="34" charset="-122"/>
                <a:ea typeface="微软雅黑" panose="020B0503020204020204" pitchFamily="34" charset="-122"/>
              </a:rPr>
              <a:t>）、（</a:t>
            </a:r>
            <a:r>
              <a:rPr kumimoji="1" lang="en-US" altLang="zh-CN" sz="2000" b="1" dirty="0">
                <a:solidFill>
                  <a:srgbClr val="FF0000"/>
                </a:solidFill>
                <a:latin typeface="微软雅黑" panose="020B0503020204020204" pitchFamily="34" charset="-122"/>
                <a:ea typeface="微软雅黑" panose="020B0503020204020204" pitchFamily="34" charset="-122"/>
              </a:rPr>
              <a:t>6</a:t>
            </a:r>
            <a:r>
              <a:rPr kumimoji="1" lang="zh-CN" altLang="en-US" sz="2000" b="1" dirty="0">
                <a:solidFill>
                  <a:srgbClr val="FF0000"/>
                </a:solidFill>
                <a:latin typeface="微软雅黑" panose="020B0503020204020204" pitchFamily="34" charset="-122"/>
                <a:ea typeface="微软雅黑" panose="020B0503020204020204" pitchFamily="34" charset="-122"/>
              </a:rPr>
              <a:t>）</a:t>
            </a:r>
            <a:r>
              <a:rPr kumimoji="1" lang="en-US" altLang="zh-CN" sz="2000" dirty="0">
                <a:latin typeface="微软雅黑" panose="020B0503020204020204" pitchFamily="34" charset="-122"/>
                <a:ea typeface="微软雅黑" panose="020B0503020204020204" pitchFamily="34" charset="-122"/>
              </a:rPr>
              <a:t>=0</a:t>
            </a:r>
            <a:r>
              <a:rPr kumimoji="1" lang="zh-CN" altLang="en-US" sz="2000" dirty="0">
                <a:latin typeface="微软雅黑" panose="020B0503020204020204" pitchFamily="34" charset="-122"/>
                <a:ea typeface="微软雅黑" panose="020B0503020204020204" pitchFamily="34" charset="-122"/>
              </a:rPr>
              <a:t>（任意物理量的梯度取旋度为零</a:t>
            </a:r>
            <a:r>
              <a:rPr kumimoji="1" lang="zh-CN" altLang="en-US" sz="2000" dirty="0" smtClean="0">
                <a:latin typeface="微软雅黑" panose="020B0503020204020204" pitchFamily="34" charset="-122"/>
                <a:ea typeface="微软雅黑" panose="020B0503020204020204" pitchFamily="34" charset="-122"/>
              </a:rPr>
              <a:t>）</a:t>
            </a:r>
            <a:endParaRPr kumimoji="1" lang="en-US" altLang="zh-CN" sz="2000" dirty="0" smtClean="0">
              <a:latin typeface="微软雅黑" panose="020B0503020204020204" pitchFamily="34" charset="-122"/>
              <a:ea typeface="微软雅黑" panose="020B0503020204020204" pitchFamily="34" charset="-122"/>
            </a:endParaRPr>
          </a:p>
          <a:p>
            <a:pPr eaLnBrk="0" hangingPunct="0">
              <a:lnSpc>
                <a:spcPct val="150000"/>
              </a:lnSpc>
            </a:pPr>
            <a:r>
              <a:rPr kumimoji="1" lang="zh-CN" altLang="en-US" sz="2000" dirty="0" smtClean="0">
                <a:latin typeface="微软雅黑" panose="020B0503020204020204" pitchFamily="34" charset="-122"/>
                <a:ea typeface="微软雅黑" panose="020B0503020204020204" pitchFamily="34" charset="-122"/>
              </a:rPr>
              <a:t> </a:t>
            </a:r>
            <a:endParaRPr kumimoji="1" lang="zh-CN" altLang="en-US" sz="2000" dirty="0">
              <a:latin typeface="微软雅黑" panose="020B0503020204020204" pitchFamily="34" charset="-122"/>
              <a:ea typeface="微软雅黑" panose="020B0503020204020204" pitchFamily="34" charset="-122"/>
            </a:endParaRPr>
          </a:p>
          <a:p>
            <a:pPr eaLnBrk="0" hangingPunct="0">
              <a:lnSpc>
                <a:spcPct val="150000"/>
              </a:lnSpc>
            </a:pPr>
            <a:r>
              <a:rPr kumimoji="1" lang="zh-CN" altLang="en-US" sz="2000" dirty="0" smtClean="0">
                <a:latin typeface="微软雅黑" panose="020B0503020204020204" pitchFamily="34" charset="-122"/>
                <a:ea typeface="微软雅黑" panose="020B0503020204020204" pitchFamily="34" charset="-122"/>
              </a:rPr>
              <a:t>而对于</a:t>
            </a:r>
            <a:r>
              <a:rPr kumimoji="1" lang="zh-CN" altLang="en-US" sz="2000" dirty="0" smtClean="0">
                <a:solidFill>
                  <a:srgbClr val="002060"/>
                </a:solidFill>
                <a:latin typeface="微软雅黑" panose="020B0503020204020204" pitchFamily="34" charset="-122"/>
                <a:ea typeface="微软雅黑" panose="020B0503020204020204" pitchFamily="34" charset="-122"/>
              </a:rPr>
              <a:t>（</a:t>
            </a:r>
            <a:r>
              <a:rPr kumimoji="1" lang="en-US" altLang="zh-CN" sz="2000" dirty="0" smtClean="0">
                <a:solidFill>
                  <a:srgbClr val="002060"/>
                </a:solidFill>
                <a:latin typeface="微软雅黑" panose="020B0503020204020204" pitchFamily="34" charset="-122"/>
                <a:ea typeface="微软雅黑" panose="020B0503020204020204" pitchFamily="34" charset="-122"/>
              </a:rPr>
              <a:t>3</a:t>
            </a:r>
            <a:r>
              <a:rPr kumimoji="1" lang="zh-CN" altLang="en-US" sz="2000" dirty="0" smtClean="0">
                <a:solidFill>
                  <a:srgbClr val="002060"/>
                </a:solidFill>
                <a:latin typeface="微软雅黑" panose="020B0503020204020204" pitchFamily="34" charset="-122"/>
                <a:ea typeface="微软雅黑" panose="020B0503020204020204" pitchFamily="34" charset="-122"/>
              </a:rPr>
              <a:t>）</a:t>
            </a:r>
            <a:endParaRPr kumimoji="1" lang="en-US" altLang="zh-CN" sz="2000" dirty="0" smtClean="0">
              <a:solidFill>
                <a:srgbClr val="002060"/>
              </a:solidFill>
              <a:latin typeface="微软雅黑" panose="020B0503020204020204" pitchFamily="34" charset="-122"/>
              <a:ea typeface="微软雅黑" panose="020B0503020204020204" pitchFamily="34" charset="-122"/>
            </a:endParaRPr>
          </a:p>
          <a:p>
            <a:pPr eaLnBrk="0" hangingPunct="0">
              <a:lnSpc>
                <a:spcPct val="150000"/>
              </a:lnSpc>
            </a:pPr>
            <a:endParaRPr kumimoji="1" lang="en-US" altLang="zh-CN" sz="2000" dirty="0">
              <a:latin typeface="微软雅黑" panose="020B0503020204020204" pitchFamily="34" charset="-122"/>
              <a:ea typeface="微软雅黑" panose="020B0503020204020204" pitchFamily="34" charset="-122"/>
            </a:endParaRPr>
          </a:p>
          <a:p>
            <a:pPr eaLnBrk="0" hangingPunct="0">
              <a:lnSpc>
                <a:spcPct val="150000"/>
              </a:lnSpc>
            </a:pPr>
            <a:endParaRPr kumimoji="1" lang="en-US" altLang="zh-CN" sz="2000" dirty="0" smtClean="0">
              <a:latin typeface="微软雅黑" panose="020B0503020204020204" pitchFamily="34" charset="-122"/>
              <a:ea typeface="微软雅黑" panose="020B0503020204020204" pitchFamily="34" charset="-122"/>
            </a:endParaRPr>
          </a:p>
          <a:p>
            <a:pPr eaLnBrk="0" hangingPunct="0">
              <a:lnSpc>
                <a:spcPct val="150000"/>
              </a:lnSpc>
            </a:pPr>
            <a:r>
              <a:rPr kumimoji="1" lang="zh-CN" altLang="en-US" sz="2000" dirty="0">
                <a:latin typeface="微软雅黑" panose="020B0503020204020204" pitchFamily="34" charset="-122"/>
                <a:ea typeface="微软雅黑" panose="020B0503020204020204" pitchFamily="34" charset="-122"/>
              </a:rPr>
              <a:t>而对于</a:t>
            </a:r>
            <a:r>
              <a:rPr kumimoji="1" lang="zh-CN" altLang="en-US" sz="2000" dirty="0">
                <a:solidFill>
                  <a:srgbClr val="002060"/>
                </a:solidFill>
                <a:latin typeface="微软雅黑" panose="020B0503020204020204" pitchFamily="34" charset="-122"/>
                <a:ea typeface="微软雅黑" panose="020B0503020204020204" pitchFamily="34" charset="-122"/>
              </a:rPr>
              <a:t>（</a:t>
            </a:r>
            <a:r>
              <a:rPr kumimoji="1" lang="en-US" altLang="zh-CN" sz="2000" dirty="0">
                <a:solidFill>
                  <a:srgbClr val="002060"/>
                </a:solidFill>
                <a:latin typeface="微软雅黑" panose="020B0503020204020204" pitchFamily="34" charset="-122"/>
                <a:ea typeface="微软雅黑" panose="020B0503020204020204" pitchFamily="34" charset="-122"/>
              </a:rPr>
              <a:t>4</a:t>
            </a:r>
            <a:r>
              <a:rPr kumimoji="1" lang="zh-CN" altLang="en-US" sz="2000" dirty="0" smtClean="0">
                <a:solidFill>
                  <a:srgbClr val="002060"/>
                </a:solidFill>
                <a:latin typeface="微软雅黑" panose="020B0503020204020204" pitchFamily="34" charset="-122"/>
                <a:ea typeface="微软雅黑" panose="020B0503020204020204" pitchFamily="34" charset="-122"/>
              </a:rPr>
              <a:t>）</a:t>
            </a:r>
            <a:endParaRPr kumimoji="1" lang="zh-CN" altLang="en-US" sz="2000" dirty="0">
              <a:solidFill>
                <a:srgbClr val="002060"/>
              </a:solidFill>
              <a:latin typeface="微软雅黑" panose="020B0503020204020204" pitchFamily="34" charset="-122"/>
              <a:ea typeface="微软雅黑" panose="020B0503020204020204" pitchFamily="34" charset="-122"/>
            </a:endParaRPr>
          </a:p>
        </p:txBody>
      </p:sp>
      <p:sp>
        <p:nvSpPr>
          <p:cNvPr id="444421" name="Text Box 5"/>
          <p:cNvSpPr txBox="1">
            <a:spLocks noChangeArrowheads="1"/>
          </p:cNvSpPr>
          <p:nvPr/>
        </p:nvSpPr>
        <p:spPr bwMode="auto">
          <a:xfrm>
            <a:off x="1524000" y="1787615"/>
            <a:ext cx="594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kumimoji="1" lang="zh-CN" altLang="zh-CN" sz="2400" dirty="0">
              <a:latin typeface="Calibri" panose="020F0502020204030204" pitchFamily="34" charset="0"/>
              <a:ea typeface="微软雅黑" panose="020B0503020204020204" pitchFamily="34" charset="-122"/>
            </a:endParaRPr>
          </a:p>
        </p:txBody>
      </p:sp>
      <p:sp>
        <p:nvSpPr>
          <p:cNvPr id="444422" name="Text Box 6"/>
          <p:cNvSpPr txBox="1">
            <a:spLocks noChangeArrowheads="1"/>
          </p:cNvSpPr>
          <p:nvPr/>
        </p:nvSpPr>
        <p:spPr bwMode="auto">
          <a:xfrm>
            <a:off x="1219199" y="1745501"/>
            <a:ext cx="7663543"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spcBef>
                <a:spcPct val="50000"/>
              </a:spcBef>
            </a:pPr>
            <a:r>
              <a:rPr kumimoji="1" lang="zh-CN" altLang="en-US" sz="2400" b="1" dirty="0">
                <a:solidFill>
                  <a:schemeClr val="hlink"/>
                </a:solidFill>
                <a:latin typeface="Calibri" panose="020F0502020204030204" pitchFamily="34" charset="0"/>
                <a:ea typeface="微软雅黑" panose="020B0503020204020204" pitchFamily="34" charset="-122"/>
              </a:rPr>
              <a:t>（</a:t>
            </a:r>
            <a:r>
              <a:rPr kumimoji="1" lang="en-US" altLang="zh-CN" sz="2400" b="1" dirty="0">
                <a:solidFill>
                  <a:schemeClr val="hlink"/>
                </a:solidFill>
                <a:latin typeface="Calibri" panose="020F0502020204030204" pitchFamily="34" charset="0"/>
                <a:ea typeface="微软雅黑" panose="020B0503020204020204" pitchFamily="34" charset="-122"/>
              </a:rPr>
              <a:t>1</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2</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3</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4</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5</a:t>
            </a:r>
            <a:r>
              <a:rPr kumimoji="1" lang="zh-CN" altLang="en-US" sz="2400" b="1" dirty="0">
                <a:solidFill>
                  <a:schemeClr val="hlink"/>
                </a:solidFill>
                <a:latin typeface="Calibri" panose="020F0502020204030204" pitchFamily="34" charset="0"/>
                <a:ea typeface="微软雅黑" panose="020B0503020204020204" pitchFamily="34" charset="-122"/>
              </a:rPr>
              <a:t>） </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6</a:t>
            </a:r>
            <a:r>
              <a:rPr kumimoji="1" lang="zh-CN" altLang="en-US" sz="2400" b="1" dirty="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7</a:t>
            </a:r>
            <a:r>
              <a:rPr kumimoji="1" lang="zh-CN" altLang="en-US" sz="2400" b="1" dirty="0">
                <a:solidFill>
                  <a:schemeClr val="hlink"/>
                </a:solidFill>
                <a:latin typeface="Calibri" panose="020F0502020204030204" pitchFamily="34" charset="0"/>
                <a:ea typeface="微软雅黑" panose="020B0503020204020204" pitchFamily="34" charset="-122"/>
              </a:rPr>
              <a:t>）</a:t>
            </a:r>
          </a:p>
        </p:txBody>
      </p:sp>
      <p:sp>
        <p:nvSpPr>
          <p:cNvPr id="444423" name="Line 7"/>
          <p:cNvSpPr>
            <a:spLocks noChangeShapeType="1"/>
          </p:cNvSpPr>
          <p:nvPr/>
        </p:nvSpPr>
        <p:spPr bwMode="auto">
          <a:xfrm>
            <a:off x="1524000" y="1682839"/>
            <a:ext cx="6797675" cy="15785"/>
          </a:xfrm>
          <a:prstGeom prst="line">
            <a:avLst/>
          </a:prstGeom>
          <a:noFill/>
          <a:ln w="34925">
            <a:solidFill>
              <a:srgbClr val="FF9900"/>
            </a:solidFill>
            <a:prstDash val="dash"/>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dirty="0">
              <a:ea typeface="微软雅黑" panose="020B0503020204020204" pitchFamily="34" charset="-122"/>
            </a:endParaRPr>
          </a:p>
        </p:txBody>
      </p:sp>
      <p:graphicFrame>
        <p:nvGraphicFramePr>
          <p:cNvPr id="13" name="Object 4"/>
          <p:cNvGraphicFramePr>
            <a:graphicFrameLocks noChangeAspect="1"/>
          </p:cNvGraphicFramePr>
          <p:nvPr/>
        </p:nvGraphicFramePr>
        <p:xfrm>
          <a:off x="1371600" y="689065"/>
          <a:ext cx="6950075" cy="993775"/>
        </p:xfrm>
        <a:graphic>
          <a:graphicData uri="http://schemas.openxmlformats.org/presentationml/2006/ole">
            <p:oleObj spid="_x0000_s356354" name="Equation" r:id="rId5" imgW="3365500" imgH="482600" progId="Equation.DSMT4">
              <p:embed/>
            </p:oleObj>
          </a:graphicData>
        </a:graphic>
      </p:graphicFrame>
      <p:graphicFrame>
        <p:nvGraphicFramePr>
          <p:cNvPr id="15" name="Object 9"/>
          <p:cNvGraphicFramePr>
            <a:graphicFrameLocks noChangeAspect="1"/>
          </p:cNvGraphicFramePr>
          <p:nvPr/>
        </p:nvGraphicFramePr>
        <p:xfrm>
          <a:off x="2302327" y="5301836"/>
          <a:ext cx="4860925" cy="858837"/>
        </p:xfrm>
        <a:graphic>
          <a:graphicData uri="http://schemas.openxmlformats.org/presentationml/2006/ole">
            <p:oleObj spid="_x0000_s356353" name="Equation" r:id="rId6" imgW="2590800" imgH="4572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4"/>
          <p:cNvSpPr>
            <a:spLocks noGrp="1"/>
          </p:cNvSpPr>
          <p:nvPr>
            <p:ph type="sldNum" sz="quarter" idx="12"/>
          </p:nvPr>
        </p:nvSpPr>
        <p:spPr/>
        <p:txBody>
          <a:bodyPr/>
          <a:lstStyle/>
          <a:p>
            <a:fld id="{44B74E26-9E10-4352-9758-714076FCB262}" type="slidenum">
              <a:rPr lang="en-US" altLang="zh-CN"/>
              <a:pPr/>
              <a:t>52</a:t>
            </a:fld>
            <a:endParaRPr lang="en-US" altLang="zh-CN"/>
          </a:p>
        </p:txBody>
      </p:sp>
      <p:graphicFrame>
        <p:nvGraphicFramePr>
          <p:cNvPr id="445442" name="Object 2"/>
          <p:cNvGraphicFramePr>
            <a:graphicFrameLocks noChangeAspect="1"/>
          </p:cNvGraphicFramePr>
          <p:nvPr/>
        </p:nvGraphicFramePr>
        <p:xfrm>
          <a:off x="1797095" y="3362234"/>
          <a:ext cx="5440362" cy="808038"/>
        </p:xfrm>
        <a:graphic>
          <a:graphicData uri="http://schemas.openxmlformats.org/presentationml/2006/ole">
            <p:oleObj spid="_x0000_s357378" name="Equation" r:id="rId3" imgW="2997200" imgH="444500" progId="Equation.DSMT4">
              <p:embed/>
            </p:oleObj>
          </a:graphicData>
        </a:graphic>
      </p:graphicFrame>
      <p:sp>
        <p:nvSpPr>
          <p:cNvPr id="445444" name="Rectangle 4"/>
          <p:cNvSpPr>
            <a:spLocks noChangeArrowheads="1"/>
          </p:cNvSpPr>
          <p:nvPr/>
        </p:nvSpPr>
        <p:spPr bwMode="auto">
          <a:xfrm>
            <a:off x="1030649" y="4502829"/>
            <a:ext cx="721255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r>
              <a:rPr kumimoji="1" lang="zh-CN" altLang="en-US" sz="2400" dirty="0">
                <a:latin typeface="微软雅黑" panose="020B0503020204020204" pitchFamily="34" charset="-122"/>
                <a:ea typeface="微软雅黑" panose="020B0503020204020204" pitchFamily="34" charset="-122"/>
              </a:rPr>
              <a:t>就是涡度方程，或者称之为</a:t>
            </a:r>
            <a:r>
              <a:rPr kumimoji="1" lang="zh-CN" altLang="en-US" sz="2400" dirty="0">
                <a:solidFill>
                  <a:srgbClr val="FF0000"/>
                </a:solidFill>
                <a:latin typeface="微软雅黑" panose="020B0503020204020204" pitchFamily="34" charset="-122"/>
                <a:ea typeface="微软雅黑" panose="020B0503020204020204" pitchFamily="34" charset="-122"/>
              </a:rPr>
              <a:t>弗里德曼</a:t>
            </a:r>
            <a:r>
              <a:rPr kumimoji="1" lang="en-US" altLang="zh-CN" sz="2400" dirty="0">
                <a:solidFill>
                  <a:srgbClr val="FF0000"/>
                </a:solidFill>
                <a:latin typeface="Calibri" panose="020F0502020204030204" pitchFamily="34" charset="0"/>
                <a:ea typeface="微软雅黑" panose="020B0503020204020204" pitchFamily="34" charset="-122"/>
              </a:rPr>
              <a:t>—</a:t>
            </a:r>
            <a:r>
              <a:rPr kumimoji="1" lang="zh-CN" altLang="en-US" sz="2400" dirty="0">
                <a:solidFill>
                  <a:srgbClr val="FF0000"/>
                </a:solidFill>
                <a:latin typeface="微软雅黑" panose="020B0503020204020204" pitchFamily="34" charset="-122"/>
                <a:ea typeface="微软雅黑" panose="020B0503020204020204" pitchFamily="34" charset="-122"/>
              </a:rPr>
              <a:t>亥姆霍兹方程</a:t>
            </a:r>
            <a:r>
              <a:rPr kumimoji="1" lang="zh-CN" altLang="en-US" sz="2400" dirty="0">
                <a:latin typeface="微软雅黑" panose="020B0503020204020204" pitchFamily="34" charset="-122"/>
                <a:ea typeface="微软雅黑" panose="020B0503020204020204" pitchFamily="34" charset="-122"/>
              </a:rPr>
              <a:t> </a:t>
            </a:r>
          </a:p>
        </p:txBody>
      </p:sp>
      <p:sp>
        <p:nvSpPr>
          <p:cNvPr id="445454" name="Rectangle 14"/>
          <p:cNvSpPr>
            <a:spLocks noChangeArrowheads="1"/>
          </p:cNvSpPr>
          <p:nvPr/>
        </p:nvSpPr>
        <p:spPr bwMode="auto">
          <a:xfrm>
            <a:off x="1030649" y="2669197"/>
            <a:ext cx="2622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400" dirty="0">
                <a:latin typeface="微软雅黑" panose="020B0503020204020204" pitchFamily="34" charset="-122"/>
                <a:ea typeface="微软雅黑" panose="020B0503020204020204" pitchFamily="34" charset="-122"/>
              </a:rPr>
              <a:t>整理合并后，有：</a:t>
            </a:r>
          </a:p>
        </p:txBody>
      </p:sp>
      <p:sp>
        <p:nvSpPr>
          <p:cNvPr id="15" name="Text Box 6"/>
          <p:cNvSpPr txBox="1">
            <a:spLocks noChangeArrowheads="1"/>
          </p:cNvSpPr>
          <p:nvPr/>
        </p:nvSpPr>
        <p:spPr bwMode="auto">
          <a:xfrm>
            <a:off x="1219199" y="1745501"/>
            <a:ext cx="7663543"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spcBef>
                <a:spcPct val="50000"/>
              </a:spcBef>
            </a:pPr>
            <a:r>
              <a:rPr kumimoji="1" lang="zh-CN" altLang="en-US" sz="2400" b="1" dirty="0">
                <a:solidFill>
                  <a:schemeClr val="hlink"/>
                </a:solidFill>
                <a:latin typeface="Calibri" panose="020F0502020204030204" pitchFamily="34" charset="0"/>
                <a:ea typeface="微软雅黑" panose="020B0503020204020204" pitchFamily="34" charset="-122"/>
              </a:rPr>
              <a:t>（</a:t>
            </a:r>
            <a:r>
              <a:rPr kumimoji="1" lang="en-US" altLang="zh-CN" sz="2400" b="1" dirty="0">
                <a:solidFill>
                  <a:schemeClr val="hlink"/>
                </a:solidFill>
                <a:latin typeface="Calibri" panose="020F0502020204030204" pitchFamily="34" charset="0"/>
                <a:ea typeface="微软雅黑" panose="020B0503020204020204" pitchFamily="34" charset="-122"/>
              </a:rPr>
              <a:t>1</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2</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3</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4</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5</a:t>
            </a:r>
            <a:r>
              <a:rPr kumimoji="1" lang="zh-CN" altLang="en-US" sz="2400" b="1" dirty="0">
                <a:solidFill>
                  <a:schemeClr val="hlink"/>
                </a:solidFill>
                <a:latin typeface="Calibri" panose="020F0502020204030204" pitchFamily="34" charset="0"/>
                <a:ea typeface="微软雅黑" panose="020B0503020204020204" pitchFamily="34" charset="-122"/>
              </a:rPr>
              <a:t>） </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6</a:t>
            </a:r>
            <a:r>
              <a:rPr kumimoji="1" lang="zh-CN" altLang="en-US" sz="2400" b="1" dirty="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7</a:t>
            </a:r>
            <a:r>
              <a:rPr kumimoji="1" lang="zh-CN" altLang="en-US" sz="2400" b="1" dirty="0">
                <a:solidFill>
                  <a:schemeClr val="hlink"/>
                </a:solidFill>
                <a:latin typeface="Calibri" panose="020F0502020204030204" pitchFamily="34" charset="0"/>
                <a:ea typeface="微软雅黑" panose="020B0503020204020204" pitchFamily="34" charset="-122"/>
              </a:rPr>
              <a:t>）</a:t>
            </a:r>
          </a:p>
        </p:txBody>
      </p:sp>
      <p:sp>
        <p:nvSpPr>
          <p:cNvPr id="16" name="Line 7"/>
          <p:cNvSpPr>
            <a:spLocks noChangeShapeType="1"/>
          </p:cNvSpPr>
          <p:nvPr/>
        </p:nvSpPr>
        <p:spPr bwMode="auto">
          <a:xfrm>
            <a:off x="1524000" y="1682839"/>
            <a:ext cx="6797675" cy="15785"/>
          </a:xfrm>
          <a:prstGeom prst="line">
            <a:avLst/>
          </a:prstGeom>
          <a:noFill/>
          <a:ln w="34925">
            <a:solidFill>
              <a:srgbClr val="FF9900"/>
            </a:solidFill>
            <a:prstDash val="dash"/>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dirty="0">
              <a:ea typeface="微软雅黑" panose="020B0503020204020204" pitchFamily="34" charset="-122"/>
            </a:endParaRPr>
          </a:p>
        </p:txBody>
      </p:sp>
      <p:graphicFrame>
        <p:nvGraphicFramePr>
          <p:cNvPr id="17" name="Object 4"/>
          <p:cNvGraphicFramePr>
            <a:graphicFrameLocks noChangeAspect="1"/>
          </p:cNvGraphicFramePr>
          <p:nvPr/>
        </p:nvGraphicFramePr>
        <p:xfrm>
          <a:off x="1371600" y="689065"/>
          <a:ext cx="6950075" cy="993775"/>
        </p:xfrm>
        <a:graphic>
          <a:graphicData uri="http://schemas.openxmlformats.org/presentationml/2006/ole">
            <p:oleObj spid="_x0000_s357377" name="Equation" r:id="rId4" imgW="3365500" imgH="4826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涡度方程讨论</a:t>
            </a:r>
          </a:p>
        </p:txBody>
      </p:sp>
      <p:sp>
        <p:nvSpPr>
          <p:cNvPr id="7" name="灯片编号占位符 3"/>
          <p:cNvSpPr>
            <a:spLocks noGrp="1"/>
          </p:cNvSpPr>
          <p:nvPr>
            <p:ph type="sldNum" sz="quarter" idx="4"/>
          </p:nvPr>
        </p:nvSpPr>
        <p:spPr/>
        <p:txBody>
          <a:bodyPr/>
          <a:lstStyle/>
          <a:p>
            <a:fld id="{CBEC7068-9BA6-4DAD-9123-97A9B70BA901}" type="slidenum">
              <a:rPr lang="en-US" altLang="zh-CN"/>
              <a:pPr/>
              <a:t>53</a:t>
            </a:fld>
            <a:endParaRPr lang="en-US" altLang="zh-CN"/>
          </a:p>
        </p:txBody>
      </p:sp>
      <p:sp>
        <p:nvSpPr>
          <p:cNvPr id="446466" name="Rectangle 2"/>
          <p:cNvSpPr>
            <a:spLocks noChangeArrowheads="1"/>
          </p:cNvSpPr>
          <p:nvPr/>
        </p:nvSpPr>
        <p:spPr bwMode="auto">
          <a:xfrm>
            <a:off x="637902" y="2380601"/>
            <a:ext cx="7868195" cy="28623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lnSpc>
                <a:spcPct val="150000"/>
              </a:lnSpc>
            </a:pPr>
            <a:r>
              <a:rPr kumimoji="1" lang="zh-CN" altLang="en-US" sz="2000" dirty="0">
                <a:solidFill>
                  <a:srgbClr val="FF0000"/>
                </a:solidFill>
                <a:latin typeface="微软雅黑" panose="020B0503020204020204" pitchFamily="34" charset="-122"/>
                <a:ea typeface="微软雅黑" panose="020B0503020204020204" pitchFamily="34" charset="-122"/>
              </a:rPr>
              <a:t>（</a:t>
            </a:r>
            <a:r>
              <a:rPr kumimoji="1" lang="en-US" altLang="zh-CN" sz="2000" dirty="0">
                <a:solidFill>
                  <a:srgbClr val="FF0000"/>
                </a:solidFill>
                <a:latin typeface="微软雅黑" panose="020B0503020204020204" pitchFamily="34" charset="-122"/>
                <a:ea typeface="微软雅黑" panose="020B0503020204020204" pitchFamily="34" charset="-122"/>
              </a:rPr>
              <a:t>1</a:t>
            </a:r>
            <a:r>
              <a:rPr kumimoji="1" lang="zh-CN" altLang="en-US" sz="2000" dirty="0">
                <a:solidFill>
                  <a:srgbClr val="FF0000"/>
                </a:solidFill>
                <a:latin typeface="微软雅黑" panose="020B0503020204020204" pitchFamily="34" charset="-122"/>
                <a:ea typeface="微软雅黑" panose="020B0503020204020204" pitchFamily="34" charset="-122"/>
              </a:rPr>
              <a:t>）力管项或斜压</a:t>
            </a:r>
            <a:r>
              <a:rPr kumimoji="1" lang="zh-CN" altLang="en-US" sz="2000" dirty="0" smtClean="0">
                <a:solidFill>
                  <a:srgbClr val="FF0000"/>
                </a:solidFill>
                <a:latin typeface="微软雅黑" panose="020B0503020204020204" pitchFamily="34" charset="-122"/>
                <a:ea typeface="微软雅黑" panose="020B0503020204020204" pitchFamily="34" charset="-122"/>
              </a:rPr>
              <a:t>项。</a:t>
            </a:r>
            <a:r>
              <a:rPr kumimoji="1" lang="zh-CN" altLang="en-US" sz="2000" dirty="0" smtClean="0">
                <a:latin typeface="微软雅黑" panose="020B0503020204020204" pitchFamily="34" charset="-122"/>
                <a:ea typeface="微软雅黑" panose="020B0503020204020204" pitchFamily="34" charset="-122"/>
              </a:rPr>
              <a:t>它</a:t>
            </a:r>
            <a:r>
              <a:rPr kumimoji="1" lang="zh-CN" altLang="en-US" sz="2000" dirty="0">
                <a:latin typeface="微软雅黑" panose="020B0503020204020204" pitchFamily="34" charset="-122"/>
                <a:ea typeface="微软雅黑" panose="020B0503020204020204" pitchFamily="34" charset="-122"/>
              </a:rPr>
              <a:t>表明了压力</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密度变化可以引起流体涡度矢的变化，其物理实质是流体的斜压性。</a:t>
            </a:r>
          </a:p>
          <a:p>
            <a:pPr eaLnBrk="0" hangingPunct="0">
              <a:lnSpc>
                <a:spcPct val="150000"/>
              </a:lnSpc>
            </a:pPr>
            <a:r>
              <a:rPr kumimoji="1" lang="zh-CN" altLang="en-US" sz="2000" dirty="0">
                <a:solidFill>
                  <a:srgbClr val="FF0000"/>
                </a:solidFill>
                <a:latin typeface="微软雅黑" panose="020B0503020204020204" pitchFamily="34" charset="-122"/>
                <a:ea typeface="微软雅黑" panose="020B0503020204020204" pitchFamily="34" charset="-122"/>
              </a:rPr>
              <a:t>（</a:t>
            </a:r>
            <a:r>
              <a:rPr kumimoji="1" lang="en-US" altLang="zh-CN" sz="2000" dirty="0">
                <a:solidFill>
                  <a:srgbClr val="FF0000"/>
                </a:solidFill>
                <a:latin typeface="微软雅黑" panose="020B0503020204020204" pitchFamily="34" charset="-122"/>
                <a:ea typeface="微软雅黑" panose="020B0503020204020204" pitchFamily="34" charset="-122"/>
              </a:rPr>
              <a:t>2</a:t>
            </a:r>
            <a:r>
              <a:rPr kumimoji="1" lang="zh-CN" altLang="en-US" sz="2000" dirty="0">
                <a:solidFill>
                  <a:srgbClr val="FF0000"/>
                </a:solidFill>
                <a:latin typeface="微软雅黑" panose="020B0503020204020204" pitchFamily="34" charset="-122"/>
                <a:ea typeface="微软雅黑" panose="020B0503020204020204" pitchFamily="34" charset="-122"/>
              </a:rPr>
              <a:t>）散度</a:t>
            </a:r>
            <a:r>
              <a:rPr kumimoji="1" lang="zh-CN" altLang="en-US" sz="2000" dirty="0" smtClean="0">
                <a:solidFill>
                  <a:srgbClr val="FF0000"/>
                </a:solidFill>
                <a:latin typeface="微软雅黑" panose="020B0503020204020204" pitchFamily="34" charset="-122"/>
                <a:ea typeface="微软雅黑" panose="020B0503020204020204" pitchFamily="34" charset="-122"/>
              </a:rPr>
              <a:t>项。</a:t>
            </a:r>
            <a:r>
              <a:rPr kumimoji="1" lang="zh-CN" altLang="en-US" sz="2000" dirty="0" smtClean="0">
                <a:latin typeface="微软雅黑" panose="020B0503020204020204" pitchFamily="34" charset="-122"/>
                <a:ea typeface="微软雅黑" panose="020B0503020204020204" pitchFamily="34" charset="-122"/>
              </a:rPr>
              <a:t>它</a:t>
            </a:r>
            <a:r>
              <a:rPr kumimoji="1" lang="zh-CN" altLang="en-US" sz="2000" dirty="0">
                <a:latin typeface="微软雅黑" panose="020B0503020204020204" pitchFamily="34" charset="-122"/>
                <a:ea typeface="微软雅黑" panose="020B0503020204020204" pitchFamily="34" charset="-122"/>
              </a:rPr>
              <a:t>表明了流体在运动过程中体积的收缩或膨胀，将会引起流体涡度矢的变化</a:t>
            </a:r>
            <a:r>
              <a:rPr kumimoji="1" lang="zh-CN" altLang="en-US" sz="2000" dirty="0" smtClean="0">
                <a:latin typeface="微软雅黑" panose="020B0503020204020204" pitchFamily="34" charset="-122"/>
                <a:ea typeface="微软雅黑" panose="020B0503020204020204" pitchFamily="34" charset="-122"/>
              </a:rPr>
              <a:t>。（花样溜冰）</a:t>
            </a:r>
            <a:endParaRPr kumimoji="1" lang="zh-CN" altLang="en-US" sz="2000" dirty="0">
              <a:latin typeface="微软雅黑" panose="020B0503020204020204" pitchFamily="34" charset="-122"/>
              <a:ea typeface="微软雅黑" panose="020B0503020204020204" pitchFamily="34" charset="-122"/>
            </a:endParaRPr>
          </a:p>
          <a:p>
            <a:pPr eaLnBrk="0" hangingPunct="0">
              <a:lnSpc>
                <a:spcPct val="150000"/>
              </a:lnSpc>
            </a:pPr>
            <a:r>
              <a:rPr kumimoji="1" lang="zh-CN" altLang="en-US" sz="2000" dirty="0">
                <a:solidFill>
                  <a:srgbClr val="FF0000"/>
                </a:solidFill>
                <a:latin typeface="微软雅黑" panose="020B0503020204020204" pitchFamily="34" charset="-122"/>
                <a:ea typeface="微软雅黑" panose="020B0503020204020204" pitchFamily="34" charset="-122"/>
              </a:rPr>
              <a:t>（</a:t>
            </a:r>
            <a:r>
              <a:rPr kumimoji="1" lang="en-US" altLang="zh-CN" sz="2000" dirty="0">
                <a:solidFill>
                  <a:srgbClr val="FF0000"/>
                </a:solidFill>
                <a:latin typeface="微软雅黑" panose="020B0503020204020204" pitchFamily="34" charset="-122"/>
                <a:ea typeface="微软雅黑" panose="020B0503020204020204" pitchFamily="34" charset="-122"/>
              </a:rPr>
              <a:t>3</a:t>
            </a:r>
            <a:r>
              <a:rPr kumimoji="1" lang="zh-CN" altLang="en-US" sz="2000" dirty="0">
                <a:solidFill>
                  <a:srgbClr val="FF0000"/>
                </a:solidFill>
                <a:latin typeface="微软雅黑" panose="020B0503020204020204" pitchFamily="34" charset="-122"/>
                <a:ea typeface="微软雅黑" panose="020B0503020204020204" pitchFamily="34" charset="-122"/>
              </a:rPr>
              <a:t>）扭曲项</a:t>
            </a:r>
            <a:r>
              <a:rPr kumimoji="1" lang="zh-CN" altLang="en-US" sz="2000" dirty="0">
                <a:latin typeface="微软雅黑" panose="020B0503020204020204" pitchFamily="34" charset="-122"/>
                <a:ea typeface="微软雅黑" panose="020B0503020204020204" pitchFamily="34" charset="-122"/>
              </a:rPr>
              <a:t> </a:t>
            </a:r>
            <a:r>
              <a:rPr kumimoji="1" lang="zh-CN" altLang="en-US" sz="2000" dirty="0" smtClean="0">
                <a:latin typeface="微软雅黑" panose="020B0503020204020204" pitchFamily="34" charset="-122"/>
                <a:ea typeface="微软雅黑" panose="020B0503020204020204" pitchFamily="34" charset="-122"/>
              </a:rPr>
              <a:t>。流场</a:t>
            </a:r>
            <a:r>
              <a:rPr kumimoji="1" lang="zh-CN" altLang="en-US" sz="2000" dirty="0">
                <a:latin typeface="微软雅黑" panose="020B0503020204020204" pitchFamily="34" charset="-122"/>
                <a:ea typeface="微软雅黑" panose="020B0503020204020204" pitchFamily="34" charset="-122"/>
              </a:rPr>
              <a:t>的非均匀性，引起涡度的重新分布。</a:t>
            </a:r>
          </a:p>
          <a:p>
            <a:pPr eaLnBrk="0" hangingPunct="0">
              <a:lnSpc>
                <a:spcPct val="150000"/>
              </a:lnSpc>
            </a:pPr>
            <a:r>
              <a:rPr kumimoji="1" lang="zh-CN" altLang="en-US" sz="2000" dirty="0">
                <a:solidFill>
                  <a:srgbClr val="FF0000"/>
                </a:solidFill>
                <a:latin typeface="微软雅黑" panose="020B0503020204020204" pitchFamily="34" charset="-122"/>
                <a:ea typeface="微软雅黑" panose="020B0503020204020204" pitchFamily="34" charset="-122"/>
              </a:rPr>
              <a:t>（</a:t>
            </a:r>
            <a:r>
              <a:rPr kumimoji="1" lang="en-US" altLang="zh-CN" sz="2000" dirty="0">
                <a:solidFill>
                  <a:srgbClr val="FF0000"/>
                </a:solidFill>
                <a:latin typeface="微软雅黑" panose="020B0503020204020204" pitchFamily="34" charset="-122"/>
                <a:ea typeface="微软雅黑" panose="020B0503020204020204" pitchFamily="34" charset="-122"/>
              </a:rPr>
              <a:t>4</a:t>
            </a:r>
            <a:r>
              <a:rPr kumimoji="1" lang="zh-CN" altLang="en-US" sz="2000" dirty="0">
                <a:solidFill>
                  <a:srgbClr val="FF0000"/>
                </a:solidFill>
                <a:latin typeface="微软雅黑" panose="020B0503020204020204" pitchFamily="34" charset="-122"/>
                <a:ea typeface="微软雅黑" panose="020B0503020204020204" pitchFamily="34" charset="-122"/>
              </a:rPr>
              <a:t>）粘性扩散项 </a:t>
            </a:r>
            <a:r>
              <a:rPr kumimoji="1" lang="zh-CN" altLang="en-US" sz="2000" dirty="0" smtClean="0">
                <a:solidFill>
                  <a:srgbClr val="FF0000"/>
                </a:solidFill>
                <a:latin typeface="微软雅黑" panose="020B0503020204020204" pitchFamily="34" charset="-122"/>
                <a:ea typeface="微软雅黑" panose="020B0503020204020204" pitchFamily="34" charset="-122"/>
              </a:rPr>
              <a:t>。</a:t>
            </a:r>
            <a:r>
              <a:rPr kumimoji="1" lang="zh-CN" altLang="en-US" sz="2000" dirty="0" smtClean="0">
                <a:latin typeface="微软雅黑" panose="020B0503020204020204" pitchFamily="34" charset="-122"/>
                <a:ea typeface="微软雅黑" panose="020B0503020204020204" pitchFamily="34" charset="-122"/>
              </a:rPr>
              <a:t>涡度</a:t>
            </a:r>
            <a:r>
              <a:rPr kumimoji="1" lang="zh-CN" altLang="en-US" sz="2000" dirty="0">
                <a:latin typeface="微软雅黑" panose="020B0503020204020204" pitchFamily="34" charset="-122"/>
                <a:ea typeface="微软雅黑" panose="020B0503020204020204" pitchFamily="34" charset="-122"/>
              </a:rPr>
              <a:t>分布的非均匀性引起的。 </a:t>
            </a:r>
          </a:p>
        </p:txBody>
      </p:sp>
      <p:graphicFrame>
        <p:nvGraphicFramePr>
          <p:cNvPr id="6" name="Object 2"/>
          <p:cNvGraphicFramePr>
            <a:graphicFrameLocks noChangeAspect="1"/>
          </p:cNvGraphicFramePr>
          <p:nvPr/>
        </p:nvGraphicFramePr>
        <p:xfrm>
          <a:off x="1710009" y="1158965"/>
          <a:ext cx="5440362" cy="808038"/>
        </p:xfrm>
        <a:graphic>
          <a:graphicData uri="http://schemas.openxmlformats.org/presentationml/2006/ole">
            <p:oleObj spid="_x0000_s270748" name="Equation" r:id="rId3" imgW="2997200" imgH="444500" progId="Equation.DSMT4">
              <p:embed/>
            </p:oleObj>
          </a:graphicData>
        </a:graphic>
      </p:graphicFrame>
      <p:sp>
        <p:nvSpPr>
          <p:cNvPr id="8" name="Text Box 6"/>
          <p:cNvSpPr txBox="1">
            <a:spLocks noChangeArrowheads="1"/>
          </p:cNvSpPr>
          <p:nvPr/>
        </p:nvSpPr>
        <p:spPr bwMode="auto">
          <a:xfrm>
            <a:off x="2466499" y="1749902"/>
            <a:ext cx="490741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kumimoji="1" lang="zh-CN" altLang="en-US" sz="2400" b="1" dirty="0">
                <a:solidFill>
                  <a:schemeClr val="hlink"/>
                </a:solidFill>
                <a:latin typeface="Calibri" panose="020F0502020204030204" pitchFamily="34" charset="0"/>
                <a:ea typeface="微软雅黑" panose="020B0503020204020204" pitchFamily="34" charset="-122"/>
              </a:rPr>
              <a:t>（</a:t>
            </a:r>
            <a:r>
              <a:rPr kumimoji="1" lang="en-US" altLang="zh-CN" sz="2400" b="1" dirty="0">
                <a:solidFill>
                  <a:schemeClr val="hlink"/>
                </a:solidFill>
                <a:latin typeface="Calibri" panose="020F0502020204030204" pitchFamily="34" charset="0"/>
                <a:ea typeface="微软雅黑" panose="020B0503020204020204" pitchFamily="34" charset="-122"/>
              </a:rPr>
              <a:t>1</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2</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3</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4</a:t>
            </a:r>
            <a:r>
              <a:rPr kumimoji="1" lang="zh-CN" altLang="en-US" sz="2400" b="1" dirty="0" smtClean="0">
                <a:solidFill>
                  <a:schemeClr val="hlink"/>
                </a:solidFill>
                <a:latin typeface="Calibri" panose="020F0502020204030204" pitchFamily="34" charset="0"/>
                <a:ea typeface="微软雅黑" panose="020B0503020204020204" pitchFamily="34" charset="-122"/>
              </a:rPr>
              <a:t>）</a:t>
            </a:r>
            <a:endParaRPr kumimoji="1" lang="zh-CN" altLang="en-US" sz="2400" b="1" dirty="0">
              <a:solidFill>
                <a:schemeClr val="hlink"/>
              </a:solidFill>
              <a:latin typeface="Calibri" panose="020F050202020403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涡度方程讨论</a:t>
            </a:r>
          </a:p>
        </p:txBody>
      </p:sp>
      <p:sp>
        <p:nvSpPr>
          <p:cNvPr id="7" name="灯片编号占位符 3"/>
          <p:cNvSpPr>
            <a:spLocks noGrp="1"/>
          </p:cNvSpPr>
          <p:nvPr>
            <p:ph type="sldNum" sz="quarter" idx="4"/>
          </p:nvPr>
        </p:nvSpPr>
        <p:spPr/>
        <p:txBody>
          <a:bodyPr/>
          <a:lstStyle/>
          <a:p>
            <a:fld id="{CBEC7068-9BA6-4DAD-9123-97A9B70BA901}" type="slidenum">
              <a:rPr lang="en-US" altLang="zh-CN"/>
              <a:pPr/>
              <a:t>54</a:t>
            </a:fld>
            <a:endParaRPr lang="en-US" altLang="zh-CN"/>
          </a:p>
        </p:txBody>
      </p:sp>
      <p:sp>
        <p:nvSpPr>
          <p:cNvPr id="446466" name="Rectangle 2"/>
          <p:cNvSpPr>
            <a:spLocks noChangeArrowheads="1"/>
          </p:cNvSpPr>
          <p:nvPr/>
        </p:nvSpPr>
        <p:spPr bwMode="auto">
          <a:xfrm>
            <a:off x="637902" y="2380601"/>
            <a:ext cx="7868195" cy="3323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lnSpc>
                <a:spcPct val="150000"/>
              </a:lnSpc>
            </a:pPr>
            <a:r>
              <a:rPr kumimoji="1" lang="zh-CN" altLang="en-US" sz="2000" dirty="0">
                <a:solidFill>
                  <a:srgbClr val="FF0000"/>
                </a:solidFill>
                <a:latin typeface="微软雅黑" panose="020B0503020204020204" pitchFamily="34" charset="-122"/>
                <a:ea typeface="微软雅黑" panose="020B0503020204020204" pitchFamily="34" charset="-122"/>
              </a:rPr>
              <a:t>（</a:t>
            </a:r>
            <a:r>
              <a:rPr kumimoji="1" lang="en-US" altLang="zh-CN" sz="2000" dirty="0">
                <a:solidFill>
                  <a:srgbClr val="FF0000"/>
                </a:solidFill>
                <a:latin typeface="微软雅黑" panose="020B0503020204020204" pitchFamily="34" charset="-122"/>
                <a:ea typeface="微软雅黑" panose="020B0503020204020204" pitchFamily="34" charset="-122"/>
              </a:rPr>
              <a:t>1</a:t>
            </a:r>
            <a:r>
              <a:rPr kumimoji="1" lang="zh-CN" altLang="en-US" sz="2000" dirty="0">
                <a:solidFill>
                  <a:srgbClr val="FF0000"/>
                </a:solidFill>
                <a:latin typeface="微软雅黑" panose="020B0503020204020204" pitchFamily="34" charset="-122"/>
                <a:ea typeface="微软雅黑" panose="020B0503020204020204" pitchFamily="34" charset="-122"/>
              </a:rPr>
              <a:t>）力管项或斜压</a:t>
            </a:r>
            <a:r>
              <a:rPr kumimoji="1" lang="zh-CN" altLang="en-US" sz="2000" dirty="0" smtClean="0">
                <a:solidFill>
                  <a:srgbClr val="FF0000"/>
                </a:solidFill>
                <a:latin typeface="微软雅黑" panose="020B0503020204020204" pitchFamily="34" charset="-122"/>
                <a:ea typeface="微软雅黑" panose="020B0503020204020204" pitchFamily="34" charset="-122"/>
              </a:rPr>
              <a:t>项。</a:t>
            </a:r>
            <a:r>
              <a:rPr kumimoji="1" lang="zh-CN" altLang="en-US" sz="2000" dirty="0" smtClean="0">
                <a:latin typeface="微软雅黑" panose="020B0503020204020204" pitchFamily="34" charset="-122"/>
                <a:ea typeface="微软雅黑" panose="020B0503020204020204" pitchFamily="34" charset="-122"/>
              </a:rPr>
              <a:t>它</a:t>
            </a:r>
            <a:r>
              <a:rPr kumimoji="1" lang="zh-CN" altLang="en-US" sz="2000" dirty="0">
                <a:latin typeface="微软雅黑" panose="020B0503020204020204" pitchFamily="34" charset="-122"/>
                <a:ea typeface="微软雅黑" panose="020B0503020204020204" pitchFamily="34" charset="-122"/>
              </a:rPr>
              <a:t>表明了压力</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密度变化可以引起流体涡度</a:t>
            </a:r>
            <a:r>
              <a:rPr kumimoji="1" lang="zh-CN" altLang="en-US" sz="2000" dirty="0" smtClean="0">
                <a:latin typeface="微软雅黑" panose="020B0503020204020204" pitchFamily="34" charset="-122"/>
                <a:ea typeface="微软雅黑" panose="020B0503020204020204" pitchFamily="34" charset="-122"/>
              </a:rPr>
              <a:t>矢的</a:t>
            </a:r>
            <a:r>
              <a:rPr kumimoji="1" lang="zh-CN" altLang="en-US" sz="2000" dirty="0">
                <a:latin typeface="微软雅黑" panose="020B0503020204020204" pitchFamily="34" charset="-122"/>
                <a:ea typeface="微软雅黑" panose="020B0503020204020204" pitchFamily="34" charset="-122"/>
              </a:rPr>
              <a:t>变化，其物理实质是流体的斜压性。</a:t>
            </a:r>
          </a:p>
          <a:p>
            <a:pPr indent="457200" eaLnBrk="0" hangingPunct="0">
              <a:lnSpc>
                <a:spcPct val="150000"/>
              </a:lnSpc>
            </a:pPr>
            <a:r>
              <a:rPr kumimoji="1" lang="zh-CN" altLang="en-US" sz="2000" dirty="0">
                <a:latin typeface="微软雅黑" panose="020B0503020204020204" pitchFamily="34" charset="-122"/>
                <a:ea typeface="微软雅黑" panose="020B0503020204020204" pitchFamily="34" charset="-122"/>
              </a:rPr>
              <a:t>当流体是斜压时，等密度面与等压面不平行，在三维</a:t>
            </a:r>
            <a:r>
              <a:rPr kumimoji="1" lang="zh-CN" altLang="en-US" sz="2000" dirty="0" smtClean="0">
                <a:latin typeface="微软雅黑" panose="020B0503020204020204" pitchFamily="34" charset="-122"/>
                <a:ea typeface="微软雅黑" panose="020B0503020204020204" pitchFamily="34" charset="-122"/>
              </a:rPr>
              <a:t>图中</a:t>
            </a:r>
            <a:r>
              <a:rPr kumimoji="1" lang="zh-CN" altLang="en-US" sz="2000" dirty="0">
                <a:latin typeface="微软雅黑" panose="020B0503020204020204" pitchFamily="34" charset="-122"/>
                <a:ea typeface="微软雅黑" panose="020B0503020204020204" pitchFamily="34" charset="-122"/>
              </a:rPr>
              <a:t>构成了管状分布（以相邻等密度面与等密度面为周界，可以构成一条管道），称为力管。</a:t>
            </a:r>
          </a:p>
          <a:p>
            <a:pPr indent="457200" eaLnBrk="0" hangingPunct="0">
              <a:lnSpc>
                <a:spcPct val="150000"/>
              </a:lnSpc>
            </a:pPr>
            <a:r>
              <a:rPr kumimoji="1" lang="zh-CN" altLang="en-US" sz="2000" dirty="0">
                <a:latin typeface="微软雅黑" panose="020B0503020204020204" pitchFamily="34" charset="-122"/>
                <a:ea typeface="微软雅黑" panose="020B0503020204020204" pitchFamily="34" charset="-122"/>
              </a:rPr>
              <a:t>当流体正压时，等密度面与等压面平行，不可能构成</a:t>
            </a:r>
            <a:r>
              <a:rPr kumimoji="1" lang="zh-CN" altLang="en-US" sz="2000" dirty="0" smtClean="0">
                <a:latin typeface="微软雅黑" panose="020B0503020204020204" pitchFamily="34" charset="-122"/>
                <a:ea typeface="微软雅黑" panose="020B0503020204020204" pitchFamily="34" charset="-122"/>
              </a:rPr>
              <a:t>力管</a:t>
            </a:r>
            <a:r>
              <a:rPr kumimoji="1" lang="zh-CN" altLang="en-US" sz="2000" dirty="0">
                <a:latin typeface="微软雅黑" panose="020B0503020204020204" pitchFamily="34" charset="-122"/>
                <a:ea typeface="微软雅黑" panose="020B0503020204020204" pitchFamily="34" charset="-122"/>
              </a:rPr>
              <a:t>，力管项为零。</a:t>
            </a:r>
          </a:p>
        </p:txBody>
      </p:sp>
      <p:graphicFrame>
        <p:nvGraphicFramePr>
          <p:cNvPr id="6" name="Object 2"/>
          <p:cNvGraphicFramePr>
            <a:graphicFrameLocks noChangeAspect="1"/>
          </p:cNvGraphicFramePr>
          <p:nvPr/>
        </p:nvGraphicFramePr>
        <p:xfrm>
          <a:off x="1710009" y="1158965"/>
          <a:ext cx="5440362" cy="808038"/>
        </p:xfrm>
        <a:graphic>
          <a:graphicData uri="http://schemas.openxmlformats.org/presentationml/2006/ole">
            <p:oleObj spid="_x0000_s290070" name="Equation" r:id="rId3" imgW="2997200" imgH="444500" progId="Equation.DSMT4">
              <p:embed/>
            </p:oleObj>
          </a:graphicData>
        </a:graphic>
      </p:graphicFrame>
      <p:sp>
        <p:nvSpPr>
          <p:cNvPr id="8" name="Text Box 6"/>
          <p:cNvSpPr txBox="1">
            <a:spLocks noChangeArrowheads="1"/>
          </p:cNvSpPr>
          <p:nvPr/>
        </p:nvSpPr>
        <p:spPr bwMode="auto">
          <a:xfrm>
            <a:off x="2466499" y="1749902"/>
            <a:ext cx="490741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kumimoji="1" lang="zh-CN" altLang="en-US" sz="2400" b="1" dirty="0">
                <a:solidFill>
                  <a:schemeClr val="hlink"/>
                </a:solidFill>
                <a:latin typeface="Calibri" panose="020F0502020204030204" pitchFamily="34" charset="0"/>
                <a:ea typeface="微软雅黑" panose="020B0503020204020204" pitchFamily="34" charset="-122"/>
              </a:rPr>
              <a:t>（</a:t>
            </a:r>
            <a:r>
              <a:rPr kumimoji="1" lang="en-US" altLang="zh-CN" sz="2400" b="1" dirty="0">
                <a:solidFill>
                  <a:schemeClr val="hlink"/>
                </a:solidFill>
                <a:latin typeface="Calibri" panose="020F0502020204030204" pitchFamily="34" charset="0"/>
                <a:ea typeface="微软雅黑" panose="020B0503020204020204" pitchFamily="34" charset="-122"/>
              </a:rPr>
              <a:t>1</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2</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3</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4</a:t>
            </a:r>
            <a:r>
              <a:rPr kumimoji="1" lang="zh-CN" altLang="en-US" sz="2400" b="1" dirty="0" smtClean="0">
                <a:solidFill>
                  <a:schemeClr val="hlink"/>
                </a:solidFill>
                <a:latin typeface="Calibri" panose="020F0502020204030204" pitchFamily="34" charset="0"/>
                <a:ea typeface="微软雅黑" panose="020B0503020204020204" pitchFamily="34" charset="-122"/>
              </a:rPr>
              <a:t>）</a:t>
            </a:r>
            <a:endParaRPr kumimoji="1" lang="zh-CN" altLang="en-US" sz="2400" b="1" dirty="0">
              <a:solidFill>
                <a:schemeClr val="hlink"/>
              </a:solidFill>
              <a:latin typeface="Calibri" panose="020F050202020403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涡度方程讨论</a:t>
            </a:r>
          </a:p>
        </p:txBody>
      </p:sp>
      <p:sp>
        <p:nvSpPr>
          <p:cNvPr id="7" name="灯片编号占位符 3"/>
          <p:cNvSpPr>
            <a:spLocks noGrp="1"/>
          </p:cNvSpPr>
          <p:nvPr>
            <p:ph type="sldNum" sz="quarter" idx="4"/>
          </p:nvPr>
        </p:nvSpPr>
        <p:spPr/>
        <p:txBody>
          <a:bodyPr/>
          <a:lstStyle/>
          <a:p>
            <a:fld id="{CBEC7068-9BA6-4DAD-9123-97A9B70BA901}" type="slidenum">
              <a:rPr lang="en-US" altLang="zh-CN"/>
              <a:pPr/>
              <a:t>55</a:t>
            </a:fld>
            <a:endParaRPr lang="en-US" altLang="zh-CN"/>
          </a:p>
        </p:txBody>
      </p:sp>
      <p:sp>
        <p:nvSpPr>
          <p:cNvPr id="446466" name="Rectangle 2"/>
          <p:cNvSpPr>
            <a:spLocks noChangeArrowheads="1"/>
          </p:cNvSpPr>
          <p:nvPr/>
        </p:nvSpPr>
        <p:spPr bwMode="auto">
          <a:xfrm>
            <a:off x="637902" y="2380601"/>
            <a:ext cx="7868195" cy="14229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lnSpc>
                <a:spcPct val="150000"/>
              </a:lnSpc>
            </a:pPr>
            <a:r>
              <a:rPr kumimoji="1" lang="zh-CN" altLang="en-US" sz="2000" dirty="0" smtClean="0">
                <a:solidFill>
                  <a:srgbClr val="FF0000"/>
                </a:solidFill>
                <a:latin typeface="微软雅黑" panose="020B0503020204020204" pitchFamily="34" charset="-122"/>
                <a:ea typeface="微软雅黑" panose="020B0503020204020204" pitchFamily="34" charset="-122"/>
              </a:rPr>
              <a:t>（</a:t>
            </a:r>
            <a:r>
              <a:rPr kumimoji="1" lang="en-US" altLang="zh-CN" sz="2000" dirty="0">
                <a:solidFill>
                  <a:srgbClr val="FF0000"/>
                </a:solidFill>
                <a:latin typeface="微软雅黑" panose="020B0503020204020204" pitchFamily="34" charset="-122"/>
                <a:ea typeface="微软雅黑" panose="020B0503020204020204" pitchFamily="34" charset="-122"/>
              </a:rPr>
              <a:t>2</a:t>
            </a:r>
            <a:r>
              <a:rPr kumimoji="1" lang="zh-CN" altLang="en-US" sz="2000" dirty="0">
                <a:solidFill>
                  <a:srgbClr val="FF0000"/>
                </a:solidFill>
                <a:latin typeface="微软雅黑" panose="020B0503020204020204" pitchFamily="34" charset="-122"/>
                <a:ea typeface="微软雅黑" panose="020B0503020204020204" pitchFamily="34" charset="-122"/>
              </a:rPr>
              <a:t>）散度</a:t>
            </a:r>
            <a:r>
              <a:rPr kumimoji="1" lang="zh-CN" altLang="en-US" sz="2000" dirty="0" smtClean="0">
                <a:solidFill>
                  <a:srgbClr val="FF0000"/>
                </a:solidFill>
                <a:latin typeface="微软雅黑" panose="020B0503020204020204" pitchFamily="34" charset="-122"/>
                <a:ea typeface="微软雅黑" panose="020B0503020204020204" pitchFamily="34" charset="-122"/>
              </a:rPr>
              <a:t>项。</a:t>
            </a:r>
            <a:r>
              <a:rPr kumimoji="1" lang="zh-CN" altLang="en-US" sz="2000" dirty="0" smtClean="0">
                <a:latin typeface="微软雅黑" panose="020B0503020204020204" pitchFamily="34" charset="-122"/>
                <a:ea typeface="微软雅黑" panose="020B0503020204020204" pitchFamily="34" charset="-122"/>
              </a:rPr>
              <a:t>它</a:t>
            </a:r>
            <a:r>
              <a:rPr kumimoji="1" lang="zh-CN" altLang="en-US" sz="2000" dirty="0">
                <a:latin typeface="微软雅黑" panose="020B0503020204020204" pitchFamily="34" charset="-122"/>
                <a:ea typeface="微软雅黑" panose="020B0503020204020204" pitchFamily="34" charset="-122"/>
              </a:rPr>
              <a:t>表明了流体在运动过程中体积的收缩或膨胀，将会引起流体涡度矢的变化</a:t>
            </a:r>
            <a:r>
              <a:rPr kumimoji="1" lang="zh-CN" altLang="en-US" sz="2000" dirty="0" smtClean="0">
                <a:latin typeface="微软雅黑" panose="020B0503020204020204" pitchFamily="34" charset="-122"/>
                <a:ea typeface="微软雅黑" panose="020B0503020204020204" pitchFamily="34" charset="-122"/>
              </a:rPr>
              <a:t>。（花样溜冰）</a:t>
            </a:r>
            <a:endParaRPr kumimoji="1" lang="en-US" altLang="zh-CN" sz="2000" dirty="0" smtClean="0">
              <a:latin typeface="微软雅黑" panose="020B0503020204020204" pitchFamily="34" charset="-122"/>
              <a:ea typeface="微软雅黑" panose="020B0503020204020204" pitchFamily="34" charset="-122"/>
            </a:endParaRPr>
          </a:p>
          <a:p>
            <a:pPr indent="457200" eaLnBrk="0" hangingPunct="0">
              <a:lnSpc>
                <a:spcPct val="150000"/>
              </a:lnSpc>
            </a:pPr>
            <a:r>
              <a:rPr kumimoji="1" lang="zh-CN" altLang="en-US" sz="2000" dirty="0" smtClean="0">
                <a:latin typeface="微软雅黑" panose="020B0503020204020204" pitchFamily="34" charset="-122"/>
                <a:ea typeface="微软雅黑" panose="020B0503020204020204" pitchFamily="34" charset="-122"/>
              </a:rPr>
              <a:t>考虑流点有辐散辐合，引起涡度变化。</a:t>
            </a:r>
            <a:endParaRPr kumimoji="1" lang="zh-CN" altLang="en-US" sz="2000" dirty="0">
              <a:latin typeface="微软雅黑" panose="020B0503020204020204" pitchFamily="34" charset="-122"/>
              <a:ea typeface="微软雅黑" panose="020B0503020204020204" pitchFamily="34" charset="-122"/>
            </a:endParaRPr>
          </a:p>
        </p:txBody>
      </p:sp>
      <p:graphicFrame>
        <p:nvGraphicFramePr>
          <p:cNvPr id="6" name="Object 2"/>
          <p:cNvGraphicFramePr>
            <a:graphicFrameLocks noChangeAspect="1"/>
          </p:cNvGraphicFramePr>
          <p:nvPr/>
        </p:nvGraphicFramePr>
        <p:xfrm>
          <a:off x="1710009" y="1158965"/>
          <a:ext cx="5440362" cy="808038"/>
        </p:xfrm>
        <a:graphic>
          <a:graphicData uri="http://schemas.openxmlformats.org/presentationml/2006/ole">
            <p:oleObj spid="_x0000_s291094" name="Equation" r:id="rId3" imgW="2997200" imgH="444500" progId="Equation.DSMT4">
              <p:embed/>
            </p:oleObj>
          </a:graphicData>
        </a:graphic>
      </p:graphicFrame>
      <p:sp>
        <p:nvSpPr>
          <p:cNvPr id="8" name="Text Box 6"/>
          <p:cNvSpPr txBox="1">
            <a:spLocks noChangeArrowheads="1"/>
          </p:cNvSpPr>
          <p:nvPr/>
        </p:nvSpPr>
        <p:spPr bwMode="auto">
          <a:xfrm>
            <a:off x="2466499" y="1749902"/>
            <a:ext cx="490741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kumimoji="1" lang="zh-CN" altLang="en-US" sz="2400" b="1" dirty="0">
                <a:solidFill>
                  <a:schemeClr val="hlink"/>
                </a:solidFill>
                <a:latin typeface="Calibri" panose="020F0502020204030204" pitchFamily="34" charset="0"/>
                <a:ea typeface="微软雅黑" panose="020B0503020204020204" pitchFamily="34" charset="-122"/>
              </a:rPr>
              <a:t>（</a:t>
            </a:r>
            <a:r>
              <a:rPr kumimoji="1" lang="en-US" altLang="zh-CN" sz="2400" b="1" dirty="0">
                <a:solidFill>
                  <a:schemeClr val="hlink"/>
                </a:solidFill>
                <a:latin typeface="Calibri" panose="020F0502020204030204" pitchFamily="34" charset="0"/>
                <a:ea typeface="微软雅黑" panose="020B0503020204020204" pitchFamily="34" charset="-122"/>
              </a:rPr>
              <a:t>1</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2</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3</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4</a:t>
            </a:r>
            <a:r>
              <a:rPr kumimoji="1" lang="zh-CN" altLang="en-US" sz="2400" b="1" dirty="0" smtClean="0">
                <a:solidFill>
                  <a:schemeClr val="hlink"/>
                </a:solidFill>
                <a:latin typeface="Calibri" panose="020F0502020204030204" pitchFamily="34" charset="0"/>
                <a:ea typeface="微软雅黑" panose="020B0503020204020204" pitchFamily="34" charset="-122"/>
              </a:rPr>
              <a:t>）</a:t>
            </a:r>
            <a:endParaRPr kumimoji="1" lang="zh-CN" altLang="en-US" sz="2400" b="1" dirty="0">
              <a:solidFill>
                <a:schemeClr val="hlink"/>
              </a:solidFill>
              <a:latin typeface="Calibri" panose="020F0502020204030204" pitchFamily="34" charset="0"/>
              <a:ea typeface="微软雅黑" panose="020B0503020204020204" pitchFamily="34" charset="-122"/>
            </a:endParaRPr>
          </a:p>
        </p:txBody>
      </p:sp>
      <p:pic>
        <p:nvPicPr>
          <p:cNvPr id="3" name="图片 2"/>
          <p:cNvPicPr>
            <a:picLocks noChangeAspect="1"/>
          </p:cNvPicPr>
          <p:nvPr/>
        </p:nvPicPr>
        <p:blipFill>
          <a:blip r:embed="rId4" cstate="print"/>
          <a:stretch>
            <a:fillRect/>
          </a:stretch>
        </p:blipFill>
        <p:spPr>
          <a:xfrm>
            <a:off x="4571999" y="3972589"/>
            <a:ext cx="3563453" cy="2612666"/>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涡度方程讨论</a:t>
            </a:r>
          </a:p>
        </p:txBody>
      </p:sp>
      <p:sp>
        <p:nvSpPr>
          <p:cNvPr id="7" name="灯片编号占位符 3"/>
          <p:cNvSpPr>
            <a:spLocks noGrp="1"/>
          </p:cNvSpPr>
          <p:nvPr>
            <p:ph type="sldNum" sz="quarter" idx="4"/>
          </p:nvPr>
        </p:nvSpPr>
        <p:spPr/>
        <p:txBody>
          <a:bodyPr/>
          <a:lstStyle/>
          <a:p>
            <a:fld id="{CBEC7068-9BA6-4DAD-9123-97A9B70BA901}" type="slidenum">
              <a:rPr lang="en-US" altLang="zh-CN"/>
              <a:pPr/>
              <a:t>56</a:t>
            </a:fld>
            <a:endParaRPr lang="en-US" altLang="zh-CN"/>
          </a:p>
        </p:txBody>
      </p:sp>
      <p:sp>
        <p:nvSpPr>
          <p:cNvPr id="446466" name="Rectangle 2"/>
          <p:cNvSpPr>
            <a:spLocks noChangeArrowheads="1"/>
          </p:cNvSpPr>
          <p:nvPr/>
        </p:nvSpPr>
        <p:spPr bwMode="auto">
          <a:xfrm>
            <a:off x="637902" y="2380601"/>
            <a:ext cx="7868195" cy="19389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lnSpc>
                <a:spcPct val="150000"/>
              </a:lnSpc>
            </a:pPr>
            <a:r>
              <a:rPr kumimoji="1" lang="zh-CN" altLang="en-US" sz="2000" dirty="0" smtClean="0">
                <a:solidFill>
                  <a:srgbClr val="FF0000"/>
                </a:solidFill>
                <a:latin typeface="微软雅黑" panose="020B0503020204020204" pitchFamily="34" charset="-122"/>
                <a:ea typeface="微软雅黑" panose="020B0503020204020204" pitchFamily="34" charset="-122"/>
              </a:rPr>
              <a:t>（</a:t>
            </a:r>
            <a:r>
              <a:rPr kumimoji="1" lang="en-US" altLang="zh-CN" sz="2000" dirty="0">
                <a:solidFill>
                  <a:srgbClr val="FF0000"/>
                </a:solidFill>
                <a:latin typeface="微软雅黑" panose="020B0503020204020204" pitchFamily="34" charset="-122"/>
                <a:ea typeface="微软雅黑" panose="020B0503020204020204" pitchFamily="34" charset="-122"/>
              </a:rPr>
              <a:t>3</a:t>
            </a:r>
            <a:r>
              <a:rPr kumimoji="1" lang="zh-CN" altLang="en-US" sz="2000" dirty="0">
                <a:solidFill>
                  <a:srgbClr val="FF0000"/>
                </a:solidFill>
                <a:latin typeface="微软雅黑" panose="020B0503020204020204" pitchFamily="34" charset="-122"/>
                <a:ea typeface="微软雅黑" panose="020B0503020204020204" pitchFamily="34" charset="-122"/>
              </a:rPr>
              <a:t>）扭曲项</a:t>
            </a:r>
            <a:r>
              <a:rPr kumimoji="1" lang="zh-CN" altLang="en-US" sz="2000" dirty="0">
                <a:latin typeface="微软雅黑" panose="020B0503020204020204" pitchFamily="34" charset="-122"/>
                <a:ea typeface="微软雅黑" panose="020B0503020204020204" pitchFamily="34" charset="-122"/>
              </a:rPr>
              <a:t> </a:t>
            </a:r>
            <a:r>
              <a:rPr kumimoji="1" lang="zh-CN" altLang="en-US" sz="2000" dirty="0" smtClean="0">
                <a:latin typeface="微软雅黑" panose="020B0503020204020204" pitchFamily="34" charset="-122"/>
                <a:ea typeface="微软雅黑" panose="020B0503020204020204" pitchFamily="34" charset="-122"/>
              </a:rPr>
              <a:t>。流场</a:t>
            </a:r>
            <a:r>
              <a:rPr kumimoji="1" lang="zh-CN" altLang="en-US" sz="2000" dirty="0">
                <a:latin typeface="微软雅黑" panose="020B0503020204020204" pitchFamily="34" charset="-122"/>
                <a:ea typeface="微软雅黑" panose="020B0503020204020204" pitchFamily="34" charset="-122"/>
              </a:rPr>
              <a:t>的非均匀性，引起涡度的重新分布</a:t>
            </a:r>
            <a:r>
              <a:rPr kumimoji="1" lang="zh-CN" altLang="en-US" sz="2000" dirty="0" smtClean="0">
                <a:latin typeface="微软雅黑" panose="020B0503020204020204" pitchFamily="34" charset="-122"/>
                <a:ea typeface="微软雅黑" panose="020B0503020204020204" pitchFamily="34" charset="-122"/>
              </a:rPr>
              <a:t>。</a:t>
            </a:r>
            <a:endParaRPr kumimoji="1" lang="en-US" altLang="zh-CN" sz="2000" dirty="0" smtClean="0">
              <a:latin typeface="微软雅黑" panose="020B0503020204020204" pitchFamily="34" charset="-122"/>
              <a:ea typeface="微软雅黑" panose="020B0503020204020204" pitchFamily="34" charset="-122"/>
            </a:endParaRPr>
          </a:p>
          <a:p>
            <a:pPr indent="539750" eaLnBrk="0" hangingPunct="0">
              <a:lnSpc>
                <a:spcPct val="150000"/>
              </a:lnSpc>
            </a:pPr>
            <a:r>
              <a:rPr kumimoji="1" lang="zh-CN" altLang="en-US" sz="2000" dirty="0" smtClean="0">
                <a:latin typeface="微软雅黑" panose="020B0503020204020204" pitchFamily="34" charset="-122"/>
                <a:ea typeface="微软雅黑" panose="020B0503020204020204" pitchFamily="34" charset="-122"/>
              </a:rPr>
              <a:t>例如，原来只有以垂直方向为轴进行旋转，由于速度分布不均匀，可以产生使旋转轴方向出现偏转，产生以水平方向为轴的旋转分量。</a:t>
            </a:r>
            <a:endParaRPr kumimoji="1" lang="zh-CN" altLang="en-US" sz="2000" dirty="0">
              <a:latin typeface="微软雅黑" panose="020B0503020204020204" pitchFamily="34" charset="-122"/>
              <a:ea typeface="微软雅黑" panose="020B0503020204020204" pitchFamily="34" charset="-122"/>
            </a:endParaRPr>
          </a:p>
        </p:txBody>
      </p:sp>
      <p:graphicFrame>
        <p:nvGraphicFramePr>
          <p:cNvPr id="6" name="Object 2"/>
          <p:cNvGraphicFramePr>
            <a:graphicFrameLocks noChangeAspect="1"/>
          </p:cNvGraphicFramePr>
          <p:nvPr/>
        </p:nvGraphicFramePr>
        <p:xfrm>
          <a:off x="1710009" y="1158965"/>
          <a:ext cx="5440362" cy="808038"/>
        </p:xfrm>
        <a:graphic>
          <a:graphicData uri="http://schemas.openxmlformats.org/presentationml/2006/ole">
            <p:oleObj spid="_x0000_s292118" name="Equation" r:id="rId3" imgW="2997200" imgH="444500" progId="Equation.DSMT4">
              <p:embed/>
            </p:oleObj>
          </a:graphicData>
        </a:graphic>
      </p:graphicFrame>
      <p:sp>
        <p:nvSpPr>
          <p:cNvPr id="8" name="Text Box 6"/>
          <p:cNvSpPr txBox="1">
            <a:spLocks noChangeArrowheads="1"/>
          </p:cNvSpPr>
          <p:nvPr/>
        </p:nvSpPr>
        <p:spPr bwMode="auto">
          <a:xfrm>
            <a:off x="2466499" y="1749902"/>
            <a:ext cx="490741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kumimoji="1" lang="zh-CN" altLang="en-US" sz="2400" b="1" dirty="0">
                <a:solidFill>
                  <a:schemeClr val="hlink"/>
                </a:solidFill>
                <a:latin typeface="Calibri" panose="020F0502020204030204" pitchFamily="34" charset="0"/>
                <a:ea typeface="微软雅黑" panose="020B0503020204020204" pitchFamily="34" charset="-122"/>
              </a:rPr>
              <a:t>（</a:t>
            </a:r>
            <a:r>
              <a:rPr kumimoji="1" lang="en-US" altLang="zh-CN" sz="2400" b="1" dirty="0">
                <a:solidFill>
                  <a:schemeClr val="hlink"/>
                </a:solidFill>
                <a:latin typeface="Calibri" panose="020F0502020204030204" pitchFamily="34" charset="0"/>
                <a:ea typeface="微软雅黑" panose="020B0503020204020204" pitchFamily="34" charset="-122"/>
              </a:rPr>
              <a:t>1</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2</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3</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4</a:t>
            </a:r>
            <a:r>
              <a:rPr kumimoji="1" lang="zh-CN" altLang="en-US" sz="2400" b="1" dirty="0" smtClean="0">
                <a:solidFill>
                  <a:schemeClr val="hlink"/>
                </a:solidFill>
                <a:latin typeface="Calibri" panose="020F0502020204030204" pitchFamily="34" charset="0"/>
                <a:ea typeface="微软雅黑" panose="020B0503020204020204" pitchFamily="34" charset="-122"/>
              </a:rPr>
              <a:t>）</a:t>
            </a:r>
            <a:endParaRPr kumimoji="1" lang="zh-CN" altLang="en-US" sz="2400" b="1" dirty="0">
              <a:solidFill>
                <a:schemeClr val="hlink"/>
              </a:solidFill>
              <a:latin typeface="Calibri" panose="020F0502020204030204" pitchFamily="34" charset="0"/>
              <a:ea typeface="微软雅黑" panose="020B0503020204020204" pitchFamily="34" charset="-122"/>
            </a:endParaRPr>
          </a:p>
        </p:txBody>
      </p:sp>
      <p:pic>
        <p:nvPicPr>
          <p:cNvPr id="9"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981903" y="4064408"/>
            <a:ext cx="2743200" cy="2419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涡度方程讨论</a:t>
            </a:r>
          </a:p>
        </p:txBody>
      </p:sp>
      <p:sp>
        <p:nvSpPr>
          <p:cNvPr id="7" name="灯片编号占位符 3"/>
          <p:cNvSpPr>
            <a:spLocks noGrp="1"/>
          </p:cNvSpPr>
          <p:nvPr>
            <p:ph type="sldNum" sz="quarter" idx="4"/>
          </p:nvPr>
        </p:nvSpPr>
        <p:spPr/>
        <p:txBody>
          <a:bodyPr/>
          <a:lstStyle/>
          <a:p>
            <a:fld id="{CBEC7068-9BA6-4DAD-9123-97A9B70BA901}" type="slidenum">
              <a:rPr lang="en-US" altLang="zh-CN"/>
              <a:pPr/>
              <a:t>57</a:t>
            </a:fld>
            <a:endParaRPr lang="en-US" altLang="zh-CN"/>
          </a:p>
        </p:txBody>
      </p:sp>
      <p:sp>
        <p:nvSpPr>
          <p:cNvPr id="446466" name="Rectangle 2"/>
          <p:cNvSpPr>
            <a:spLocks noChangeArrowheads="1"/>
          </p:cNvSpPr>
          <p:nvPr/>
        </p:nvSpPr>
        <p:spPr bwMode="auto">
          <a:xfrm>
            <a:off x="637902" y="2380601"/>
            <a:ext cx="7868195"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lnSpc>
                <a:spcPct val="150000"/>
              </a:lnSpc>
            </a:pPr>
            <a:r>
              <a:rPr kumimoji="1" lang="zh-CN" altLang="en-US" sz="2000" dirty="0" smtClean="0">
                <a:solidFill>
                  <a:srgbClr val="FF0000"/>
                </a:solidFill>
                <a:latin typeface="微软雅黑" panose="020B0503020204020204" pitchFamily="34" charset="-122"/>
                <a:ea typeface="微软雅黑" panose="020B0503020204020204" pitchFamily="34" charset="-122"/>
              </a:rPr>
              <a:t>（</a:t>
            </a:r>
            <a:r>
              <a:rPr kumimoji="1" lang="en-US" altLang="zh-CN" sz="2000" dirty="0">
                <a:solidFill>
                  <a:srgbClr val="FF0000"/>
                </a:solidFill>
                <a:latin typeface="微软雅黑" panose="020B0503020204020204" pitchFamily="34" charset="-122"/>
                <a:ea typeface="微软雅黑" panose="020B0503020204020204" pitchFamily="34" charset="-122"/>
              </a:rPr>
              <a:t>4</a:t>
            </a:r>
            <a:r>
              <a:rPr kumimoji="1" lang="zh-CN" altLang="en-US" sz="2000" dirty="0">
                <a:solidFill>
                  <a:srgbClr val="FF0000"/>
                </a:solidFill>
                <a:latin typeface="微软雅黑" panose="020B0503020204020204" pitchFamily="34" charset="-122"/>
                <a:ea typeface="微软雅黑" panose="020B0503020204020204" pitchFamily="34" charset="-122"/>
              </a:rPr>
              <a:t>）粘性扩散项 </a:t>
            </a:r>
            <a:r>
              <a:rPr kumimoji="1" lang="zh-CN" altLang="en-US" sz="2000" dirty="0" smtClean="0">
                <a:solidFill>
                  <a:srgbClr val="FF0000"/>
                </a:solidFill>
                <a:latin typeface="微软雅黑" panose="020B0503020204020204" pitchFamily="34" charset="-122"/>
                <a:ea typeface="微软雅黑" panose="020B0503020204020204" pitchFamily="34" charset="-122"/>
              </a:rPr>
              <a:t>。</a:t>
            </a:r>
            <a:r>
              <a:rPr kumimoji="1" lang="zh-CN" altLang="en-US" sz="2000" dirty="0" smtClean="0">
                <a:latin typeface="微软雅黑" panose="020B0503020204020204" pitchFamily="34" charset="-122"/>
                <a:ea typeface="微软雅黑" panose="020B0503020204020204" pitchFamily="34" charset="-122"/>
              </a:rPr>
              <a:t>涡度</a:t>
            </a:r>
            <a:r>
              <a:rPr kumimoji="1" lang="zh-CN" altLang="en-US" sz="2000" dirty="0">
                <a:latin typeface="微软雅黑" panose="020B0503020204020204" pitchFamily="34" charset="-122"/>
                <a:ea typeface="微软雅黑" panose="020B0503020204020204" pitchFamily="34" charset="-122"/>
              </a:rPr>
              <a:t>分布的非均匀性引起</a:t>
            </a:r>
            <a:r>
              <a:rPr kumimoji="1" lang="zh-CN" altLang="en-US" sz="2000" dirty="0" smtClean="0">
                <a:latin typeface="微软雅黑" panose="020B0503020204020204" pitchFamily="34" charset="-122"/>
                <a:ea typeface="微软雅黑" panose="020B0503020204020204" pitchFamily="34" charset="-122"/>
              </a:rPr>
              <a:t>的</a:t>
            </a:r>
            <a:r>
              <a:rPr kumimoji="1" lang="zh-CN" altLang="en-US" sz="2000" dirty="0">
                <a:latin typeface="微软雅黑" panose="020B0503020204020204" pitchFamily="34" charset="-122"/>
                <a:ea typeface="微软雅黑" panose="020B0503020204020204" pitchFamily="34" charset="-122"/>
              </a:rPr>
              <a:t>，</a:t>
            </a:r>
            <a:r>
              <a:rPr kumimoji="1" lang="zh-CN" altLang="en-US" sz="2000" dirty="0" smtClean="0">
                <a:latin typeface="微软雅黑" panose="020B0503020204020204" pitchFamily="34" charset="-122"/>
                <a:ea typeface="微软雅黑" panose="020B0503020204020204" pitchFamily="34" charset="-122"/>
              </a:rPr>
              <a:t>使得</a:t>
            </a:r>
            <a:r>
              <a:rPr kumimoji="1" lang="zh-CN" altLang="en-US" sz="2000" dirty="0">
                <a:latin typeface="微软雅黑" panose="020B0503020204020204" pitchFamily="34" charset="-122"/>
                <a:ea typeface="微软雅黑" panose="020B0503020204020204" pitchFamily="34" charset="-122"/>
              </a:rPr>
              <a:t>流体中的涡度矢量空间分布趋于均匀</a:t>
            </a:r>
            <a:r>
              <a:rPr kumimoji="1" lang="zh-CN" altLang="en-US" sz="2000" dirty="0" smtClean="0">
                <a:latin typeface="微软雅黑" panose="020B0503020204020204" pitchFamily="34" charset="-122"/>
                <a:ea typeface="微软雅黑" panose="020B0503020204020204" pitchFamily="34" charset="-122"/>
              </a:rPr>
              <a:t>化。</a:t>
            </a:r>
            <a:endParaRPr kumimoji="1" lang="zh-CN" altLang="en-US" sz="2000" dirty="0">
              <a:latin typeface="微软雅黑" panose="020B0503020204020204" pitchFamily="34" charset="-122"/>
              <a:ea typeface="微软雅黑" panose="020B0503020204020204" pitchFamily="34" charset="-122"/>
            </a:endParaRPr>
          </a:p>
        </p:txBody>
      </p:sp>
      <p:graphicFrame>
        <p:nvGraphicFramePr>
          <p:cNvPr id="6" name="Object 2"/>
          <p:cNvGraphicFramePr>
            <a:graphicFrameLocks noChangeAspect="1"/>
          </p:cNvGraphicFramePr>
          <p:nvPr/>
        </p:nvGraphicFramePr>
        <p:xfrm>
          <a:off x="1710009" y="1158965"/>
          <a:ext cx="5440362" cy="808038"/>
        </p:xfrm>
        <a:graphic>
          <a:graphicData uri="http://schemas.openxmlformats.org/presentationml/2006/ole">
            <p:oleObj spid="_x0000_s293142" name="Equation" r:id="rId3" imgW="2997200" imgH="444500" progId="Equation.DSMT4">
              <p:embed/>
            </p:oleObj>
          </a:graphicData>
        </a:graphic>
      </p:graphicFrame>
      <p:sp>
        <p:nvSpPr>
          <p:cNvPr id="8" name="Text Box 6"/>
          <p:cNvSpPr txBox="1">
            <a:spLocks noChangeArrowheads="1"/>
          </p:cNvSpPr>
          <p:nvPr/>
        </p:nvSpPr>
        <p:spPr bwMode="auto">
          <a:xfrm>
            <a:off x="2466499" y="1749902"/>
            <a:ext cx="490741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kumimoji="1" lang="zh-CN" altLang="en-US" sz="2400" b="1" dirty="0">
                <a:solidFill>
                  <a:schemeClr val="hlink"/>
                </a:solidFill>
                <a:latin typeface="Calibri" panose="020F0502020204030204" pitchFamily="34" charset="0"/>
                <a:ea typeface="微软雅黑" panose="020B0503020204020204" pitchFamily="34" charset="-122"/>
              </a:rPr>
              <a:t>（</a:t>
            </a:r>
            <a:r>
              <a:rPr kumimoji="1" lang="en-US" altLang="zh-CN" sz="2400" b="1" dirty="0">
                <a:solidFill>
                  <a:schemeClr val="hlink"/>
                </a:solidFill>
                <a:latin typeface="Calibri" panose="020F0502020204030204" pitchFamily="34" charset="0"/>
                <a:ea typeface="微软雅黑" panose="020B0503020204020204" pitchFamily="34" charset="-122"/>
              </a:rPr>
              <a:t>1</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2</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3</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4</a:t>
            </a:r>
            <a:r>
              <a:rPr kumimoji="1" lang="zh-CN" altLang="en-US" sz="2400" b="1" dirty="0" smtClean="0">
                <a:solidFill>
                  <a:schemeClr val="hlink"/>
                </a:solidFill>
                <a:latin typeface="Calibri" panose="020F0502020204030204" pitchFamily="34" charset="0"/>
                <a:ea typeface="微软雅黑" panose="020B0503020204020204" pitchFamily="34" charset="-122"/>
              </a:rPr>
              <a:t>）</a:t>
            </a:r>
            <a:endParaRPr kumimoji="1" lang="zh-CN" altLang="en-US" sz="2400" b="1" dirty="0">
              <a:solidFill>
                <a:schemeClr val="hlink"/>
              </a:solidFill>
              <a:latin typeface="Calibri" panose="020F050202020403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p:cNvSpPr>
            <a:spLocks noGrp="1"/>
          </p:cNvSpPr>
          <p:nvPr>
            <p:ph type="sldNum" sz="quarter" idx="12"/>
          </p:nvPr>
        </p:nvSpPr>
        <p:spPr/>
        <p:txBody>
          <a:bodyPr/>
          <a:lstStyle/>
          <a:p>
            <a:fld id="{E7EE890A-471A-45C5-AC68-55E9149DE0B8}" type="slidenum">
              <a:rPr lang="en-US" altLang="zh-CN"/>
              <a:pPr/>
              <a:t>58</a:t>
            </a:fld>
            <a:endParaRPr lang="en-US" altLang="zh-CN"/>
          </a:p>
        </p:txBody>
      </p:sp>
      <p:sp>
        <p:nvSpPr>
          <p:cNvPr id="667650" name="Rectangle 2"/>
          <p:cNvSpPr>
            <a:spLocks noChangeArrowheads="1"/>
          </p:cNvSpPr>
          <p:nvPr/>
        </p:nvSpPr>
        <p:spPr bwMode="auto">
          <a:xfrm>
            <a:off x="640070" y="2802504"/>
            <a:ext cx="7848600" cy="23462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lnSpc>
                <a:spcPct val="150000"/>
              </a:lnSpc>
            </a:pPr>
            <a:r>
              <a:rPr kumimoji="1" lang="zh-CN" altLang="en-US" sz="2000" dirty="0">
                <a:latin typeface="微软雅黑" panose="020B0503020204020204" pitchFamily="34" charset="-122"/>
                <a:ea typeface="微软雅黑" panose="020B0503020204020204" pitchFamily="34" charset="-122"/>
              </a:rPr>
              <a:t>当不考虑流体粘性时，粘性耗散项为零；</a:t>
            </a:r>
          </a:p>
          <a:p>
            <a:pPr eaLnBrk="0" hangingPunct="0">
              <a:lnSpc>
                <a:spcPct val="150000"/>
              </a:lnSpc>
            </a:pPr>
            <a:r>
              <a:rPr kumimoji="1" lang="zh-CN" altLang="en-US" sz="2000" dirty="0">
                <a:latin typeface="微软雅黑" panose="020B0503020204020204" pitchFamily="34" charset="-122"/>
                <a:ea typeface="微软雅黑" panose="020B0503020204020204" pitchFamily="34" charset="-122"/>
              </a:rPr>
              <a:t>散度项和扭曲项对个别流点的涡度变化可以有影响，</a:t>
            </a:r>
          </a:p>
          <a:p>
            <a:pPr eaLnBrk="0" hangingPunct="0">
              <a:lnSpc>
                <a:spcPct val="150000"/>
              </a:lnSpc>
            </a:pPr>
            <a:r>
              <a:rPr kumimoji="1" lang="zh-CN" altLang="en-US" sz="2000" dirty="0">
                <a:latin typeface="微软雅黑" panose="020B0503020204020204" pitchFamily="34" charset="-122"/>
                <a:ea typeface="微软雅黑" panose="020B0503020204020204" pitchFamily="34" charset="-122"/>
              </a:rPr>
              <a:t>但对流体整体而言，这两项不会引起整体涡度的变化；</a:t>
            </a:r>
          </a:p>
          <a:p>
            <a:pPr eaLnBrk="0" hangingPunct="0">
              <a:lnSpc>
                <a:spcPct val="150000"/>
              </a:lnSpc>
            </a:pPr>
            <a:r>
              <a:rPr kumimoji="1" lang="zh-CN" altLang="en-US" sz="2000" dirty="0">
                <a:latin typeface="微软雅黑" panose="020B0503020204020204" pitchFamily="34" charset="-122"/>
                <a:ea typeface="微软雅黑" panose="020B0503020204020204" pitchFamily="34" charset="-122"/>
              </a:rPr>
              <a:t>非有势力项和粘性涡度扩散项起到涡度场在流体空间上的重新分布。</a:t>
            </a:r>
          </a:p>
          <a:p>
            <a:pPr eaLnBrk="0" hangingPunct="0">
              <a:lnSpc>
                <a:spcPct val="150000"/>
              </a:lnSpc>
            </a:pPr>
            <a:r>
              <a:rPr kumimoji="1" lang="zh-CN" altLang="en-US" sz="2000" dirty="0">
                <a:latin typeface="微软雅黑" panose="020B0503020204020204" pitchFamily="34" charset="-122"/>
                <a:ea typeface="微软雅黑" panose="020B0503020204020204" pitchFamily="34" charset="-122"/>
              </a:rPr>
              <a:t>真正直接引起流体涡度矢量变化的是流体的斜压性。 </a:t>
            </a:r>
          </a:p>
        </p:txBody>
      </p:sp>
      <p:graphicFrame>
        <p:nvGraphicFramePr>
          <p:cNvPr id="8" name="Object 2"/>
          <p:cNvGraphicFramePr>
            <a:graphicFrameLocks noChangeAspect="1"/>
          </p:cNvGraphicFramePr>
          <p:nvPr/>
        </p:nvGraphicFramePr>
        <p:xfrm>
          <a:off x="1710009" y="1158965"/>
          <a:ext cx="5440362" cy="808038"/>
        </p:xfrm>
        <a:graphic>
          <a:graphicData uri="http://schemas.openxmlformats.org/presentationml/2006/ole">
            <p:oleObj spid="_x0000_s276088" name="Equation" r:id="rId3" imgW="2997200" imgH="444500" progId="Equation.DSMT4">
              <p:embed/>
            </p:oleObj>
          </a:graphicData>
        </a:graphic>
      </p:graphicFrame>
      <p:sp>
        <p:nvSpPr>
          <p:cNvPr id="10" name="Text Box 6"/>
          <p:cNvSpPr txBox="1">
            <a:spLocks noChangeArrowheads="1"/>
          </p:cNvSpPr>
          <p:nvPr/>
        </p:nvSpPr>
        <p:spPr bwMode="auto">
          <a:xfrm>
            <a:off x="2466499" y="1749902"/>
            <a:ext cx="490741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kumimoji="1" lang="zh-CN" altLang="en-US" sz="2400" b="1" dirty="0">
                <a:solidFill>
                  <a:schemeClr val="hlink"/>
                </a:solidFill>
                <a:latin typeface="Calibri" panose="020F0502020204030204" pitchFamily="34" charset="0"/>
                <a:ea typeface="微软雅黑" panose="020B0503020204020204" pitchFamily="34" charset="-122"/>
              </a:rPr>
              <a:t>（</a:t>
            </a:r>
            <a:r>
              <a:rPr kumimoji="1" lang="en-US" altLang="zh-CN" sz="2400" b="1" dirty="0">
                <a:solidFill>
                  <a:schemeClr val="hlink"/>
                </a:solidFill>
                <a:latin typeface="Calibri" panose="020F0502020204030204" pitchFamily="34" charset="0"/>
                <a:ea typeface="微软雅黑" panose="020B0503020204020204" pitchFamily="34" charset="-122"/>
              </a:rPr>
              <a:t>1</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2</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3</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4</a:t>
            </a:r>
            <a:r>
              <a:rPr kumimoji="1" lang="zh-CN" altLang="en-US" sz="2400" b="1" dirty="0" smtClean="0">
                <a:solidFill>
                  <a:schemeClr val="hlink"/>
                </a:solidFill>
                <a:latin typeface="Calibri" panose="020F0502020204030204" pitchFamily="34" charset="0"/>
                <a:ea typeface="微软雅黑" panose="020B0503020204020204" pitchFamily="34" charset="-122"/>
              </a:rPr>
              <a:t>）</a:t>
            </a:r>
            <a:endParaRPr kumimoji="1" lang="zh-CN" altLang="en-US" sz="2400" b="1" dirty="0">
              <a:solidFill>
                <a:schemeClr val="hlink"/>
              </a:solidFill>
              <a:latin typeface="Calibri" panose="020F050202020403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FF0000"/>
                </a:solidFill>
                <a:effectLst>
                  <a:outerShdw blurRad="38100" dist="38100" dir="2700000" algn="tl">
                    <a:srgbClr val="000000">
                      <a:alpha val="43137"/>
                    </a:srgbClr>
                  </a:outerShdw>
                </a:effectLst>
              </a:rPr>
              <a:t>1. </a:t>
            </a:r>
            <a:r>
              <a:rPr lang="en-US" altLang="zh-CN" dirty="0" err="1">
                <a:solidFill>
                  <a:srgbClr val="FF0000"/>
                </a:solidFill>
                <a:effectLst>
                  <a:outerShdw blurRad="38100" dist="38100" dir="2700000" algn="tl">
                    <a:srgbClr val="000000">
                      <a:alpha val="43137"/>
                    </a:srgbClr>
                  </a:outerShdw>
                </a:effectLst>
                <a:latin typeface="Cambria" panose="02040503050406030204" pitchFamily="18" charset="0"/>
              </a:rPr>
              <a:t>Proudman</a:t>
            </a:r>
            <a:r>
              <a:rPr lang="en-US" altLang="zh-CN" dirty="0">
                <a:solidFill>
                  <a:srgbClr val="FF0000"/>
                </a:solidFill>
                <a:effectLst>
                  <a:outerShdw blurRad="38100" dist="38100" dir="2700000" algn="tl">
                    <a:srgbClr val="000000">
                      <a:alpha val="43137"/>
                    </a:srgbClr>
                  </a:outerShdw>
                </a:effectLst>
                <a:latin typeface="Cambria" panose="02040503050406030204" pitchFamily="18" charset="0"/>
              </a:rPr>
              <a:t>-Taylor</a:t>
            </a:r>
            <a:r>
              <a:rPr lang="zh-CN" altLang="en-US"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定理</a:t>
            </a:r>
            <a:r>
              <a:rPr lang="zh-CN" altLang="en-US" b="1" dirty="0">
                <a:solidFill>
                  <a:srgbClr val="FF0000"/>
                </a:solidFill>
                <a:effectLst>
                  <a:outerShdw blurRad="38100" dist="38100" dir="2700000" algn="tl">
                    <a:srgbClr val="000000">
                      <a:alpha val="43137"/>
                    </a:srgbClr>
                  </a:outerShdw>
                </a:effectLst>
              </a:rPr>
              <a:t>：</a:t>
            </a:r>
          </a:p>
        </p:txBody>
      </p:sp>
      <p:sp>
        <p:nvSpPr>
          <p:cNvPr id="3" name="内容占位符 2"/>
          <p:cNvSpPr>
            <a:spLocks noGrp="1"/>
          </p:cNvSpPr>
          <p:nvPr>
            <p:ph idx="1"/>
          </p:nvPr>
        </p:nvSpPr>
        <p:spPr>
          <a:xfrm>
            <a:off x="578954" y="2247537"/>
            <a:ext cx="7690403" cy="3431381"/>
          </a:xfrm>
        </p:spPr>
        <p:txBody>
          <a:bodyPr>
            <a:normAutofit/>
          </a:bodyPr>
          <a:lstStyle/>
          <a:p>
            <a:pPr>
              <a:lnSpc>
                <a:spcPct val="150000"/>
              </a:lnSpc>
            </a:pPr>
            <a:r>
              <a:rPr lang="zh-CN" altLang="en-US" sz="2400" dirty="0"/>
              <a:t>在</a:t>
            </a:r>
            <a:r>
              <a:rPr lang="zh-CN" altLang="en-US" sz="2400" dirty="0">
                <a:solidFill>
                  <a:srgbClr val="0070C0"/>
                </a:solidFill>
              </a:rPr>
              <a:t>均质</a:t>
            </a:r>
            <a:r>
              <a:rPr lang="zh-CN" altLang="en-US" sz="2400" dirty="0"/>
              <a:t>或</a:t>
            </a:r>
            <a:r>
              <a:rPr lang="zh-CN" altLang="en-US" sz="2400" dirty="0">
                <a:solidFill>
                  <a:srgbClr val="0070C0"/>
                </a:solidFill>
              </a:rPr>
              <a:t>正压旋转</a:t>
            </a:r>
            <a:r>
              <a:rPr lang="zh-CN" altLang="en-US" sz="2400" dirty="0"/>
              <a:t>流体中，流体</a:t>
            </a:r>
            <a:r>
              <a:rPr lang="zh-CN" altLang="en-US" sz="2400" dirty="0">
                <a:solidFill>
                  <a:srgbClr val="0070C0"/>
                </a:solidFill>
              </a:rPr>
              <a:t>准定常</a:t>
            </a:r>
            <a:r>
              <a:rPr lang="zh-CN" altLang="en-US" sz="2400" dirty="0"/>
              <a:t>和</a:t>
            </a:r>
            <a:r>
              <a:rPr lang="zh-CN" altLang="en-US" sz="2400" dirty="0">
                <a:solidFill>
                  <a:srgbClr val="0070C0"/>
                </a:solidFill>
              </a:rPr>
              <a:t>缓慢地</a:t>
            </a:r>
            <a:r>
              <a:rPr lang="zh-CN" altLang="en-US" sz="2400" dirty="0"/>
              <a:t>运动，其</a:t>
            </a:r>
            <a:r>
              <a:rPr lang="zh-CN" altLang="en-US" sz="2400" dirty="0">
                <a:solidFill>
                  <a:srgbClr val="FF0000"/>
                </a:solidFill>
              </a:rPr>
              <a:t>速度在垂直方向上（旋转轴方向）将不改变，</a:t>
            </a:r>
            <a:r>
              <a:rPr lang="zh-CN" altLang="en-US" sz="2400" dirty="0"/>
              <a:t>即运动将趋于</a:t>
            </a:r>
            <a:r>
              <a:rPr lang="zh-CN" altLang="en-US" sz="2400" dirty="0">
                <a:solidFill>
                  <a:srgbClr val="FF0000"/>
                </a:solidFill>
              </a:rPr>
              <a:t>两维化</a:t>
            </a:r>
            <a:r>
              <a:rPr lang="zh-CN" altLang="en-US" sz="2400" dirty="0"/>
              <a:t>。</a:t>
            </a:r>
          </a:p>
          <a:p>
            <a:pPr marL="0" indent="0">
              <a:lnSpc>
                <a:spcPct val="150000"/>
              </a:lnSpc>
              <a:spcBef>
                <a:spcPts val="1800"/>
              </a:spcBef>
              <a:spcAft>
                <a:spcPts val="900"/>
              </a:spcAft>
              <a:buNone/>
            </a:pPr>
            <a:r>
              <a:rPr lang="zh-CN" altLang="en-US" sz="2400" dirty="0">
                <a:solidFill>
                  <a:srgbClr val="0070C0"/>
                </a:solidFill>
              </a:rPr>
              <a:t>前提条件</a:t>
            </a:r>
            <a:r>
              <a:rPr lang="zh-CN" altLang="en-US" sz="2400" dirty="0"/>
              <a:t>：</a:t>
            </a:r>
            <a:r>
              <a:rPr lang="zh-CN" altLang="en-US" sz="2400" dirty="0">
                <a:solidFill>
                  <a:srgbClr val="0070C0"/>
                </a:solidFill>
              </a:rPr>
              <a:t>均质</a:t>
            </a:r>
            <a:r>
              <a:rPr lang="zh-CN" altLang="en-US" sz="2400" dirty="0"/>
              <a:t>或</a:t>
            </a:r>
            <a:r>
              <a:rPr lang="zh-CN" altLang="en-US" sz="2400" dirty="0">
                <a:solidFill>
                  <a:srgbClr val="0070C0"/>
                </a:solidFill>
              </a:rPr>
              <a:t>正压旋转</a:t>
            </a:r>
            <a:r>
              <a:rPr lang="zh-CN" altLang="en-US" sz="2400" dirty="0"/>
              <a:t>流体，</a:t>
            </a:r>
            <a:r>
              <a:rPr lang="zh-CN" altLang="en-US" sz="2400" dirty="0">
                <a:solidFill>
                  <a:srgbClr val="0070C0"/>
                </a:solidFill>
              </a:rPr>
              <a:t>准定常</a:t>
            </a:r>
            <a:r>
              <a:rPr lang="zh-CN" altLang="en-US" sz="2400" dirty="0"/>
              <a:t>和</a:t>
            </a:r>
            <a:r>
              <a:rPr lang="zh-CN" altLang="en-US" sz="2400" dirty="0">
                <a:solidFill>
                  <a:srgbClr val="0070C0"/>
                </a:solidFill>
              </a:rPr>
              <a:t>缓慢地</a:t>
            </a:r>
            <a:r>
              <a:rPr lang="zh-CN" altLang="en-US" sz="2400" dirty="0"/>
              <a:t>运动</a:t>
            </a:r>
          </a:p>
          <a:p>
            <a:pPr marL="0" indent="0">
              <a:lnSpc>
                <a:spcPct val="150000"/>
              </a:lnSpc>
              <a:spcBef>
                <a:spcPts val="900"/>
              </a:spcBef>
              <a:spcAft>
                <a:spcPts val="900"/>
              </a:spcAft>
              <a:buNone/>
            </a:pPr>
            <a:r>
              <a:rPr lang="zh-CN" altLang="en-US" sz="2400" dirty="0">
                <a:solidFill>
                  <a:srgbClr val="FF0000"/>
                </a:solidFill>
              </a:rPr>
              <a:t>结论</a:t>
            </a:r>
            <a:r>
              <a:rPr lang="zh-CN" altLang="en-US" sz="2400" dirty="0"/>
              <a:t>：</a:t>
            </a:r>
            <a:r>
              <a:rPr lang="zh-CN" altLang="en-US" sz="2400" dirty="0">
                <a:solidFill>
                  <a:srgbClr val="FF0000"/>
                </a:solidFill>
              </a:rPr>
              <a:t>速度在垂直方向上将不改变，</a:t>
            </a:r>
            <a:r>
              <a:rPr lang="zh-CN" altLang="en-US" sz="2400" dirty="0"/>
              <a:t>运动趋于</a:t>
            </a:r>
            <a:r>
              <a:rPr lang="zh-CN" altLang="en-US" sz="2400" dirty="0">
                <a:solidFill>
                  <a:srgbClr val="FF0000"/>
                </a:solidFill>
              </a:rPr>
              <a:t>两维化。</a:t>
            </a:r>
            <a:endParaRPr lang="zh-CN" altLang="en-US" sz="2400" dirty="0"/>
          </a:p>
        </p:txBody>
      </p:sp>
      <p:sp>
        <p:nvSpPr>
          <p:cNvPr id="7" name="矩形 6"/>
          <p:cNvSpPr/>
          <p:nvPr/>
        </p:nvSpPr>
        <p:spPr>
          <a:xfrm>
            <a:off x="628650" y="2226469"/>
            <a:ext cx="7640707" cy="1736759"/>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Tree>
  </p:cSld>
  <p:clrMapOvr>
    <a:masterClrMapping/>
  </p:clrMapOvr>
  <mc:AlternateContent xmlns:mc="http://schemas.openxmlformats.org/markup-compatibility/2006">
    <mc:Choice xmlns:p14="http://schemas.microsoft.com/office/powerpoint/2010/main" xmlns="" Requires="p14">
      <p:transition spd="slow" p14:dur="2000" advTm="77557"/>
    </mc:Choice>
    <mc:Fallback>
      <p:transition spd="slow" advTm="77557"/>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Calibri" panose="020F0502020204030204" pitchFamily="34" charset="0"/>
              </a:rPr>
              <a:t>速度环流与涡度的</a:t>
            </a:r>
            <a:r>
              <a:rPr kumimoji="1" lang="zh-CN" altLang="en-US" dirty="0" smtClean="0">
                <a:latin typeface="Calibri" panose="020F0502020204030204" pitchFamily="34" charset="0"/>
              </a:rPr>
              <a:t>关系</a:t>
            </a:r>
            <a:endParaRPr lang="zh-CN" altLang="en-US" dirty="0"/>
          </a:p>
        </p:txBody>
      </p:sp>
      <p:sp>
        <p:nvSpPr>
          <p:cNvPr id="22" name="灯片编号占位符 3"/>
          <p:cNvSpPr>
            <a:spLocks noGrp="1"/>
          </p:cNvSpPr>
          <p:nvPr>
            <p:ph type="sldNum" sz="quarter" idx="4"/>
          </p:nvPr>
        </p:nvSpPr>
        <p:spPr/>
        <p:txBody>
          <a:bodyPr/>
          <a:lstStyle/>
          <a:p>
            <a:fld id="{572A6557-BEDB-4090-916F-69E81F4FC90A}" type="slidenum">
              <a:rPr lang="en-US" altLang="zh-CN"/>
              <a:pPr/>
              <a:t>6</a:t>
            </a:fld>
            <a:endParaRPr lang="en-US" altLang="zh-CN"/>
          </a:p>
        </p:txBody>
      </p:sp>
      <p:graphicFrame>
        <p:nvGraphicFramePr>
          <p:cNvPr id="658436" name="Object 4"/>
          <p:cNvGraphicFramePr>
            <a:graphicFrameLocks noChangeAspect="1"/>
          </p:cNvGraphicFramePr>
          <p:nvPr/>
        </p:nvGraphicFramePr>
        <p:xfrm>
          <a:off x="3162300" y="2452688"/>
          <a:ext cx="1717675" cy="663575"/>
        </p:xfrm>
        <a:graphic>
          <a:graphicData uri="http://schemas.openxmlformats.org/presentationml/2006/ole">
            <p:oleObj spid="_x0000_s328711" name="Equation" r:id="rId3" imgW="723586" imgH="279279" progId="Equation.DSMT4">
              <p:embed/>
            </p:oleObj>
          </a:graphicData>
        </a:graphic>
      </p:graphicFrame>
      <p:grpSp>
        <p:nvGrpSpPr>
          <p:cNvPr id="658437" name="Group 5"/>
          <p:cNvGrpSpPr/>
          <p:nvPr/>
        </p:nvGrpSpPr>
        <p:grpSpPr bwMode="auto">
          <a:xfrm>
            <a:off x="625475" y="3344866"/>
            <a:ext cx="7848600" cy="433388"/>
            <a:chOff x="576" y="1755"/>
            <a:chExt cx="4944" cy="273"/>
          </a:xfrm>
        </p:grpSpPr>
        <p:sp>
          <p:nvSpPr>
            <p:cNvPr id="658438" name="Rectangle 6"/>
            <p:cNvSpPr>
              <a:spLocks noChangeArrowheads="1"/>
            </p:cNvSpPr>
            <p:nvPr/>
          </p:nvSpPr>
          <p:spPr bwMode="auto">
            <a:xfrm>
              <a:off x="576" y="1776"/>
              <a:ext cx="4944"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kumimoji="1" lang="zh-CN" altLang="en-US" sz="2000" dirty="0">
                  <a:latin typeface="Calibri" panose="020F0502020204030204" pitchFamily="34" charset="0"/>
                  <a:ea typeface="微软雅黑" panose="020B0503020204020204" pitchFamily="34" charset="-122"/>
                </a:rPr>
                <a:t>称为速度环流，记作      。</a:t>
              </a:r>
            </a:p>
          </p:txBody>
        </p:sp>
        <p:graphicFrame>
          <p:nvGraphicFramePr>
            <p:cNvPr id="658439" name="Object 7"/>
            <p:cNvGraphicFramePr>
              <a:graphicFrameLocks noChangeAspect="1"/>
            </p:cNvGraphicFramePr>
            <p:nvPr/>
          </p:nvGraphicFramePr>
          <p:xfrm>
            <a:off x="2061" y="1755"/>
            <a:ext cx="225" cy="240"/>
          </p:xfrm>
          <a:graphic>
            <a:graphicData uri="http://schemas.openxmlformats.org/presentationml/2006/ole">
              <p:oleObj spid="_x0000_s328710" name="Equation" r:id="rId4" imgW="133560" imgH="142920" progId="Equation.DSMT4">
                <p:embed/>
              </p:oleObj>
            </a:graphicData>
          </a:graphic>
        </p:graphicFrame>
      </p:grpSp>
      <p:grpSp>
        <p:nvGrpSpPr>
          <p:cNvPr id="658440" name="Group 8"/>
          <p:cNvGrpSpPr/>
          <p:nvPr/>
        </p:nvGrpSpPr>
        <p:grpSpPr bwMode="auto">
          <a:xfrm>
            <a:off x="625475" y="1385888"/>
            <a:ext cx="7848600" cy="887413"/>
            <a:chOff x="576" y="847"/>
            <a:chExt cx="4944" cy="559"/>
          </a:xfrm>
        </p:grpSpPr>
        <p:sp>
          <p:nvSpPr>
            <p:cNvPr id="658441" name="Rectangle 9"/>
            <p:cNvSpPr>
              <a:spLocks noChangeArrowheads="1"/>
            </p:cNvSpPr>
            <p:nvPr/>
          </p:nvSpPr>
          <p:spPr bwMode="auto">
            <a:xfrm>
              <a:off x="576" y="960"/>
              <a:ext cx="4944" cy="4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kumimoji="1" lang="zh-CN" altLang="en-US" sz="2000" dirty="0">
                  <a:latin typeface="Calibri" panose="020F0502020204030204" pitchFamily="34" charset="0"/>
                  <a:ea typeface="微软雅黑" panose="020B0503020204020204" pitchFamily="34" charset="-122"/>
                </a:rPr>
                <a:t>在流体中</a:t>
              </a:r>
              <a:r>
                <a:rPr kumimoji="1" lang="zh-CN" altLang="en-US" sz="2000" b="1" dirty="0">
                  <a:latin typeface="Calibri" panose="020F0502020204030204" pitchFamily="34" charset="0"/>
                  <a:ea typeface="微软雅黑" panose="020B0503020204020204" pitchFamily="34" charset="-122"/>
                </a:rPr>
                <a:t>取任一闭合有向曲线</a:t>
              </a:r>
              <a:r>
                <a:rPr kumimoji="1" lang="zh-CN" altLang="en-US" sz="2000" dirty="0">
                  <a:latin typeface="Calibri" panose="020F0502020204030204" pitchFamily="34" charset="0"/>
                  <a:ea typeface="微软雅黑" panose="020B0503020204020204" pitchFamily="34" charset="-122"/>
                </a:rPr>
                <a:t>     ，沿闭合曲线    对该闭合曲线上的流速分量求和：		</a:t>
              </a:r>
            </a:p>
          </p:txBody>
        </p:sp>
        <p:graphicFrame>
          <p:nvGraphicFramePr>
            <p:cNvPr id="658442" name="Object 10"/>
            <p:cNvGraphicFramePr>
              <a:graphicFrameLocks noChangeAspect="1"/>
            </p:cNvGraphicFramePr>
            <p:nvPr/>
          </p:nvGraphicFramePr>
          <p:xfrm>
            <a:off x="2740" y="861"/>
            <a:ext cx="237" cy="404"/>
          </p:xfrm>
          <a:graphic>
            <a:graphicData uri="http://schemas.openxmlformats.org/presentationml/2006/ole">
              <p:oleObj spid="_x0000_s328709" name="Equation" r:id="rId5" imgW="126780" imgH="215526" progId="">
                <p:embed/>
              </p:oleObj>
            </a:graphicData>
          </a:graphic>
        </p:graphicFrame>
        <p:graphicFrame>
          <p:nvGraphicFramePr>
            <p:cNvPr id="658443" name="Object 11"/>
            <p:cNvGraphicFramePr>
              <a:graphicFrameLocks noChangeAspect="1"/>
            </p:cNvGraphicFramePr>
            <p:nvPr/>
          </p:nvGraphicFramePr>
          <p:xfrm>
            <a:off x="3837" y="847"/>
            <a:ext cx="237" cy="404"/>
          </p:xfrm>
          <a:graphic>
            <a:graphicData uri="http://schemas.openxmlformats.org/presentationml/2006/ole">
              <p:oleObj spid="_x0000_s328708" name="Equation" r:id="rId6" imgW="126780" imgH="215526" progId="">
                <p:embed/>
              </p:oleObj>
            </a:graphicData>
          </a:graphic>
        </p:graphicFrame>
      </p:grpSp>
      <p:grpSp>
        <p:nvGrpSpPr>
          <p:cNvPr id="658444" name="Group 12"/>
          <p:cNvGrpSpPr/>
          <p:nvPr/>
        </p:nvGrpSpPr>
        <p:grpSpPr bwMode="auto">
          <a:xfrm>
            <a:off x="6340475" y="2235200"/>
            <a:ext cx="1920875" cy="2036763"/>
            <a:chOff x="4176" y="2880"/>
            <a:chExt cx="1210" cy="1283"/>
          </a:xfrm>
        </p:grpSpPr>
        <p:pic>
          <p:nvPicPr>
            <p:cNvPr id="658445" name="Picture 13" descr="5"/>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4176" y="2880"/>
              <a:ext cx="1210" cy="1283"/>
            </a:xfrm>
            <a:prstGeom prst="rect">
              <a:avLst/>
            </a:prstGeom>
            <a:noFill/>
            <a:extLst>
              <a:ext uri="{909E8E84-426E-40DD-AFC4-6F175D3DCCD1}">
                <a14:hiddenFill xmlns:a14="http://schemas.microsoft.com/office/drawing/2010/main" xmlns="">
                  <a:solidFill>
                    <a:srgbClr val="FFFFFF"/>
                  </a:solidFill>
                </a14:hiddenFill>
              </a:ext>
            </a:extLst>
          </p:spPr>
        </p:pic>
        <p:sp>
          <p:nvSpPr>
            <p:cNvPr id="658446" name="Line 14"/>
            <p:cNvSpPr>
              <a:spLocks noChangeShapeType="1"/>
            </p:cNvSpPr>
            <p:nvPr/>
          </p:nvSpPr>
          <p:spPr bwMode="auto">
            <a:xfrm flipV="1">
              <a:off x="5040" y="3744"/>
              <a:ext cx="192" cy="192"/>
            </a:xfrm>
            <a:prstGeom prst="line">
              <a:avLst/>
            </a:prstGeom>
            <a:noFill/>
            <a:ln w="34925">
              <a:solidFill>
                <a:srgbClr val="FF0000"/>
              </a:solidFill>
              <a:miter lim="800000"/>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dirty="0">
                <a:ea typeface="微软雅黑" panose="020B0503020204020204" pitchFamily="34" charset="-122"/>
              </a:endParaRPr>
            </a:p>
          </p:txBody>
        </p:sp>
        <p:sp>
          <p:nvSpPr>
            <p:cNvPr id="658447" name="Line 15"/>
            <p:cNvSpPr>
              <a:spLocks noChangeShapeType="1"/>
            </p:cNvSpPr>
            <p:nvPr/>
          </p:nvSpPr>
          <p:spPr bwMode="auto">
            <a:xfrm flipH="1">
              <a:off x="4416" y="3072"/>
              <a:ext cx="144" cy="144"/>
            </a:xfrm>
            <a:prstGeom prst="line">
              <a:avLst/>
            </a:prstGeom>
            <a:noFill/>
            <a:ln w="34925">
              <a:solidFill>
                <a:srgbClr val="FF0000"/>
              </a:solidFill>
              <a:miter lim="800000"/>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dirty="0">
                <a:ea typeface="微软雅黑" panose="020B0503020204020204" pitchFamily="34" charset="-122"/>
              </a:endParaRPr>
            </a:p>
          </p:txBody>
        </p:sp>
      </p:grpSp>
      <p:graphicFrame>
        <p:nvGraphicFramePr>
          <p:cNvPr id="658448" name="Object 16"/>
          <p:cNvGraphicFramePr>
            <a:graphicFrameLocks noChangeAspect="1"/>
          </p:cNvGraphicFramePr>
          <p:nvPr/>
        </p:nvGraphicFramePr>
        <p:xfrm>
          <a:off x="7331075" y="2463800"/>
          <a:ext cx="466725" cy="747713"/>
        </p:xfrm>
        <a:graphic>
          <a:graphicData uri="http://schemas.openxmlformats.org/presentationml/2006/ole">
            <p:oleObj spid="_x0000_s328707" name="Equation" r:id="rId8" imgW="114480" imgH="190800" progId="">
              <p:embed/>
            </p:oleObj>
          </a:graphicData>
        </a:graphic>
      </p:graphicFrame>
      <p:graphicFrame>
        <p:nvGraphicFramePr>
          <p:cNvPr id="658449" name="Object 17"/>
          <p:cNvGraphicFramePr>
            <a:graphicFrameLocks noChangeAspect="1"/>
          </p:cNvGraphicFramePr>
          <p:nvPr/>
        </p:nvGraphicFramePr>
        <p:xfrm>
          <a:off x="8169275" y="3835400"/>
          <a:ext cx="490538" cy="695325"/>
        </p:xfrm>
        <a:graphic>
          <a:graphicData uri="http://schemas.openxmlformats.org/presentationml/2006/ole">
            <p:oleObj spid="_x0000_s328706" name="Equation" r:id="rId9" imgW="143280" imgH="209880" progId="">
              <p:embed/>
            </p:oleObj>
          </a:graphicData>
        </a:graphic>
      </p:graphicFrame>
      <p:sp>
        <p:nvSpPr>
          <p:cNvPr id="658450" name="Line 18"/>
          <p:cNvSpPr>
            <a:spLocks noChangeShapeType="1"/>
          </p:cNvSpPr>
          <p:nvPr/>
        </p:nvSpPr>
        <p:spPr bwMode="auto">
          <a:xfrm flipV="1">
            <a:off x="7178675" y="4064000"/>
            <a:ext cx="838200" cy="152400"/>
          </a:xfrm>
          <a:prstGeom prst="line">
            <a:avLst/>
          </a:prstGeom>
          <a:noFill/>
          <a:ln w="47625">
            <a:solidFill>
              <a:srgbClr val="009900"/>
            </a:solidFill>
            <a:miter lim="800000"/>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dirty="0">
              <a:ea typeface="微软雅黑" panose="020B0503020204020204" pitchFamily="34" charset="-122"/>
            </a:endParaRPr>
          </a:p>
        </p:txBody>
      </p:sp>
      <p:graphicFrame>
        <p:nvGraphicFramePr>
          <p:cNvPr id="658451" name="Object 19"/>
          <p:cNvGraphicFramePr>
            <a:graphicFrameLocks noChangeAspect="1"/>
          </p:cNvGraphicFramePr>
          <p:nvPr/>
        </p:nvGraphicFramePr>
        <p:xfrm>
          <a:off x="2395538" y="4076700"/>
          <a:ext cx="3706812" cy="898525"/>
        </p:xfrm>
        <a:graphic>
          <a:graphicData uri="http://schemas.openxmlformats.org/presentationml/2006/ole">
            <p:oleObj spid="_x0000_s328705" name="Equation" r:id="rId10" imgW="1297800" imgH="304920" progId="Equation.DSMT4">
              <p:embed/>
            </p:oleObj>
          </a:graphicData>
        </a:graphic>
      </p:graphicFrame>
      <p:sp>
        <p:nvSpPr>
          <p:cNvPr id="658452" name="Rectangle 20"/>
          <p:cNvSpPr>
            <a:spLocks noChangeArrowheads="1"/>
          </p:cNvSpPr>
          <p:nvPr/>
        </p:nvSpPr>
        <p:spPr bwMode="auto">
          <a:xfrm>
            <a:off x="584881" y="5067142"/>
            <a:ext cx="7984353"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indent="457200">
              <a:lnSpc>
                <a:spcPct val="150000"/>
              </a:lnSpc>
            </a:pPr>
            <a:r>
              <a:rPr kumimoji="1" lang="zh-CN" altLang="en-US" sz="2000" b="1" dirty="0">
                <a:ea typeface="微软雅黑" panose="020B0503020204020204" pitchFamily="34" charset="-122"/>
              </a:rPr>
              <a:t>流体某点的涡度矢量在单位面元的法向分量等于单位面积速度环流的极限值。</a:t>
            </a: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461" y="51810"/>
            <a:ext cx="7886700" cy="994172"/>
          </a:xfrm>
        </p:spPr>
        <p:txBody>
          <a:bodyPr/>
          <a:lstStyle/>
          <a:p>
            <a:r>
              <a:rPr lang="en-US" altLang="zh-CN" b="1" dirty="0">
                <a:solidFill>
                  <a:srgbClr val="FF0000"/>
                </a:solidFill>
                <a:effectLst>
                  <a:outerShdw blurRad="38100" dist="38100" dir="2700000" algn="tl">
                    <a:srgbClr val="000000">
                      <a:alpha val="43137"/>
                    </a:srgbClr>
                  </a:outerShdw>
                </a:effectLst>
              </a:rPr>
              <a:t>2. </a:t>
            </a:r>
            <a:r>
              <a:rPr lang="en-US" altLang="zh-CN" dirty="0">
                <a:solidFill>
                  <a:srgbClr val="FF0000"/>
                </a:solidFill>
                <a:effectLst>
                  <a:outerShdw blurRad="38100" dist="38100" dir="2700000" algn="tl">
                    <a:srgbClr val="000000">
                      <a:alpha val="43137"/>
                    </a:srgbClr>
                  </a:outerShdw>
                </a:effectLst>
                <a:latin typeface="Cambria" panose="02040503050406030204" pitchFamily="18" charset="0"/>
              </a:rPr>
              <a:t>Taylor</a:t>
            </a:r>
            <a:r>
              <a:rPr lang="zh-CN" altLang="en-US"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柱</a:t>
            </a:r>
            <a:r>
              <a:rPr lang="zh-CN" altLang="en-US" b="1" dirty="0">
                <a:solidFill>
                  <a:srgbClr val="FF0000"/>
                </a:solidFill>
                <a:effectLst>
                  <a:outerShdw blurRad="38100" dist="38100" dir="2700000" algn="tl">
                    <a:srgbClr val="000000">
                      <a:alpha val="43137"/>
                    </a:srgbClr>
                  </a:outerShdw>
                </a:effectLst>
              </a:rPr>
              <a:t>（</a:t>
            </a:r>
            <a:r>
              <a:rPr lang="en-US" altLang="zh-CN" dirty="0">
                <a:solidFill>
                  <a:srgbClr val="FF0000"/>
                </a:solidFill>
                <a:effectLst>
                  <a:outerShdw blurRad="38100" dist="38100" dir="2700000" algn="tl">
                    <a:srgbClr val="000000">
                      <a:alpha val="43137"/>
                    </a:srgbClr>
                  </a:outerShdw>
                </a:effectLst>
                <a:latin typeface="Cambria" panose="02040503050406030204" pitchFamily="18" charset="0"/>
              </a:rPr>
              <a:t>Taylor Column</a:t>
            </a:r>
            <a:r>
              <a:rPr lang="zh-CN" altLang="en-US" b="1" dirty="0">
                <a:solidFill>
                  <a:srgbClr val="FF0000"/>
                </a:solidFill>
                <a:effectLst>
                  <a:outerShdw blurRad="38100" dist="38100" dir="2700000" algn="tl">
                    <a:srgbClr val="000000">
                      <a:alpha val="43137"/>
                    </a:srgbClr>
                  </a:outerShdw>
                </a:effectLst>
              </a:rPr>
              <a:t>）</a:t>
            </a:r>
            <a:r>
              <a:rPr lang="zh-CN" altLang="en-US"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实验</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xmlns="" val="0"/>
              </a:ext>
            </a:extLst>
          </a:blip>
          <a:srcRect r="50531" b="47360"/>
          <a:stretch>
            <a:fillRect/>
          </a:stretch>
        </p:blipFill>
        <p:spPr>
          <a:xfrm>
            <a:off x="717233" y="2204757"/>
            <a:ext cx="2461737" cy="1712500"/>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xmlns="" val="0"/>
              </a:ext>
            </a:extLst>
          </a:blip>
          <a:srcRect t="51761" r="50531" b="27597"/>
          <a:stretch>
            <a:fillRect/>
          </a:stretch>
        </p:blipFill>
        <p:spPr>
          <a:xfrm>
            <a:off x="717233" y="3879056"/>
            <a:ext cx="2461737" cy="671513"/>
          </a:xfrm>
          <a:prstGeom prst="rect">
            <a:avLst/>
          </a:prstGeom>
        </p:spPr>
      </p:pic>
      <p:sp>
        <p:nvSpPr>
          <p:cNvPr id="6" name="文本框 5"/>
          <p:cNvSpPr txBox="1"/>
          <p:nvPr/>
        </p:nvSpPr>
        <p:spPr>
          <a:xfrm>
            <a:off x="1215415" y="1719810"/>
            <a:ext cx="3546607" cy="461665"/>
          </a:xfrm>
          <a:prstGeom prst="rect">
            <a:avLst/>
          </a:prstGeom>
          <a:noFill/>
        </p:spPr>
        <p:txBody>
          <a:bodyPr wrap="square" rtlCol="0">
            <a:spAutoFit/>
          </a:bodyPr>
          <a:lstStyle/>
          <a:p>
            <a:r>
              <a:rPr lang="en-US" altLang="zh-CN" sz="2400" dirty="0"/>
              <a:t>Non-rotation</a:t>
            </a:r>
            <a:endParaRPr lang="zh-CN" altLang="en-US" sz="2400" dirty="0"/>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xmlns="" val="0"/>
              </a:ext>
            </a:extLst>
          </a:blip>
          <a:srcRect l="51191" b="49337"/>
          <a:stretch>
            <a:fillRect/>
          </a:stretch>
        </p:blipFill>
        <p:spPr>
          <a:xfrm>
            <a:off x="4159619" y="2181475"/>
            <a:ext cx="2428874" cy="1648207"/>
          </a:xfrm>
          <a:prstGeom prst="rect">
            <a:avLst/>
          </a:prstGeom>
        </p:spPr>
      </p:pic>
      <p:pic>
        <p:nvPicPr>
          <p:cNvPr id="8" name="图片 7"/>
          <p:cNvPicPr>
            <a:picLocks noChangeAspect="1"/>
          </p:cNvPicPr>
          <p:nvPr/>
        </p:nvPicPr>
        <p:blipFill rotWithShape="1">
          <a:blip r:embed="rId3" cstate="print">
            <a:extLst>
              <a:ext uri="{28A0092B-C50C-407E-A947-70E740481C1C}">
                <a14:useLocalDpi xmlns:a14="http://schemas.microsoft.com/office/drawing/2010/main" xmlns="" val="0"/>
              </a:ext>
            </a:extLst>
          </a:blip>
          <a:srcRect l="51191" t="50664" b="26182"/>
          <a:stretch>
            <a:fillRect/>
          </a:stretch>
        </p:blipFill>
        <p:spPr>
          <a:xfrm>
            <a:off x="4153803" y="3829420"/>
            <a:ext cx="2428874" cy="753275"/>
          </a:xfrm>
          <a:prstGeom prst="rect">
            <a:avLst/>
          </a:prstGeom>
        </p:spPr>
      </p:pic>
      <p:sp>
        <p:nvSpPr>
          <p:cNvPr id="9" name="文本框 8"/>
          <p:cNvSpPr txBox="1"/>
          <p:nvPr/>
        </p:nvSpPr>
        <p:spPr>
          <a:xfrm>
            <a:off x="4545427" y="1739873"/>
            <a:ext cx="2259661" cy="461665"/>
          </a:xfrm>
          <a:prstGeom prst="rect">
            <a:avLst/>
          </a:prstGeom>
          <a:noFill/>
        </p:spPr>
        <p:txBody>
          <a:bodyPr wrap="square" rtlCol="0">
            <a:spAutoFit/>
          </a:bodyPr>
          <a:lstStyle/>
          <a:p>
            <a:r>
              <a:rPr lang="en-US" altLang="zh-CN" sz="2400" dirty="0"/>
              <a:t>Rotation</a:t>
            </a:r>
            <a:endParaRPr lang="zh-CN" altLang="en-US" sz="2400" dirty="0"/>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xmlns="" val="0"/>
              </a:ext>
            </a:extLst>
          </a:blip>
          <a:srcRect t="71744" r="50531"/>
          <a:stretch>
            <a:fillRect/>
          </a:stretch>
        </p:blipFill>
        <p:spPr>
          <a:xfrm>
            <a:off x="717233" y="4529138"/>
            <a:ext cx="2461737" cy="919246"/>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xmlns="" val="0"/>
              </a:ext>
            </a:extLst>
          </a:blip>
          <a:srcRect l="51191" t="73511"/>
          <a:stretch>
            <a:fillRect/>
          </a:stretch>
        </p:blipFill>
        <p:spPr>
          <a:xfrm>
            <a:off x="4143527" y="4557870"/>
            <a:ext cx="2428874" cy="861782"/>
          </a:xfrm>
          <a:prstGeom prst="rect">
            <a:avLst/>
          </a:prstGeom>
        </p:spPr>
      </p:pic>
      <p:sp>
        <p:nvSpPr>
          <p:cNvPr id="12" name="文本框 11"/>
          <p:cNvSpPr txBox="1"/>
          <p:nvPr/>
        </p:nvSpPr>
        <p:spPr>
          <a:xfrm>
            <a:off x="7122695" y="2873841"/>
            <a:ext cx="1922858" cy="2862322"/>
          </a:xfrm>
          <a:prstGeom prst="rect">
            <a:avLst/>
          </a:prstGeom>
          <a:noFill/>
        </p:spPr>
        <p:txBody>
          <a:bodyPr wrap="square" rtlCol="0">
            <a:spAutoFit/>
          </a:bodyPr>
          <a:lstStyle/>
          <a:p>
            <a:pPr marL="214630" indent="-21463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上下层流体运动一致</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pPr marL="214630" indent="-21463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形成相应的流体柱</a:t>
            </a:r>
            <a:r>
              <a:rPr lang="en-US" altLang="zh-CN" sz="2000" dirty="0">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Taylor</a:t>
            </a:r>
            <a:r>
              <a:rPr lang="zh-CN" altLang="en-US" sz="2000" dirty="0">
                <a:solidFill>
                  <a:srgbClr val="FF0000"/>
                </a:solidFill>
                <a:latin typeface="微软雅黑" panose="020B0503020204020204" pitchFamily="34" charset="-122"/>
                <a:ea typeface="微软雅黑" panose="020B0503020204020204" pitchFamily="34" charset="-122"/>
              </a:rPr>
              <a:t>柱</a:t>
            </a:r>
            <a:endParaRPr lang="en-US" altLang="zh-CN" sz="2000" dirty="0">
              <a:solidFill>
                <a:srgbClr val="FF0000"/>
              </a:solidFill>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pPr marL="214630" indent="-21463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该流体柱具有</a:t>
            </a:r>
            <a:r>
              <a:rPr lang="zh-CN" altLang="en-US" sz="2000" dirty="0">
                <a:solidFill>
                  <a:srgbClr val="FF0000"/>
                </a:solidFill>
                <a:latin typeface="微软雅黑" panose="020B0503020204020204" pitchFamily="34" charset="-122"/>
                <a:ea typeface="微软雅黑" panose="020B0503020204020204" pitchFamily="34" charset="-122"/>
              </a:rPr>
              <a:t>旋转刚性</a:t>
            </a:r>
          </a:p>
        </p:txBody>
      </p:sp>
      <p:sp>
        <p:nvSpPr>
          <p:cNvPr id="13" name="文本框 12"/>
          <p:cNvSpPr txBox="1"/>
          <p:nvPr/>
        </p:nvSpPr>
        <p:spPr>
          <a:xfrm>
            <a:off x="2464067" y="5592774"/>
            <a:ext cx="3590224" cy="461665"/>
          </a:xfrm>
          <a:prstGeom prst="rect">
            <a:avLst/>
          </a:prstGeom>
          <a:noFill/>
        </p:spPr>
        <p:txBody>
          <a:bodyPr wrap="square" rtlCol="0">
            <a:spAutoFit/>
          </a:bodyPr>
          <a:lstStyle/>
          <a:p>
            <a:r>
              <a:rPr lang="en-US" altLang="zh-CN" sz="2400" dirty="0"/>
              <a:t>Taylor</a:t>
            </a:r>
            <a:r>
              <a:rPr lang="zh-CN" altLang="en-US" sz="2400" dirty="0"/>
              <a:t>流体柱实验示意图</a:t>
            </a:r>
          </a:p>
        </p:txBody>
      </p:sp>
      <p:pic>
        <p:nvPicPr>
          <p:cNvPr id="14"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r="7951"/>
          <a:stretch>
            <a:fillRect/>
          </a:stretch>
        </p:blipFill>
        <p:spPr bwMode="auto">
          <a:xfrm>
            <a:off x="6901747" y="1696427"/>
            <a:ext cx="2190152" cy="994419"/>
          </a:xfrm>
          <a:prstGeom prst="rect">
            <a:avLst/>
          </a:prstGeom>
          <a:noFill/>
          <a:ln>
            <a:noFill/>
          </a:ln>
          <a:effectLst/>
        </p:spPr>
      </p:pic>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2000" advTm="159332"/>
    </mc:Choice>
    <mc:Fallback>
      <p:transition spd="slow" advTm="1593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stretch>
            <a:fillRect/>
          </a:stretch>
        </p:blipFill>
        <p:spPr>
          <a:xfrm>
            <a:off x="70082" y="1879026"/>
            <a:ext cx="5795868" cy="3826445"/>
          </a:xfrm>
          <a:prstGeom prst="rect">
            <a:avLst/>
          </a:prstGeom>
        </p:spPr>
      </p:pic>
      <p:pic>
        <p:nvPicPr>
          <p:cNvPr id="9" name="图片 8"/>
          <p:cNvPicPr>
            <a:picLocks noChangeAspect="1"/>
          </p:cNvPicPr>
          <p:nvPr/>
        </p:nvPicPr>
        <p:blipFill>
          <a:blip r:embed="rId4" cstate="print"/>
          <a:stretch>
            <a:fillRect/>
          </a:stretch>
        </p:blipFill>
        <p:spPr>
          <a:xfrm>
            <a:off x="4074755" y="2268294"/>
            <a:ext cx="4718919" cy="3135416"/>
          </a:xfrm>
          <a:prstGeom prst="rect">
            <a:avLst/>
          </a:prstGeom>
        </p:spPr>
      </p:pic>
      <p:sp>
        <p:nvSpPr>
          <p:cNvPr id="5" name="标题 1"/>
          <p:cNvSpPr>
            <a:spLocks noGrp="1"/>
          </p:cNvSpPr>
          <p:nvPr>
            <p:ph type="title"/>
          </p:nvPr>
        </p:nvSpPr>
        <p:spPr>
          <a:xfrm>
            <a:off x="361098" y="102321"/>
            <a:ext cx="7886700" cy="994172"/>
          </a:xfrm>
        </p:spPr>
        <p:txBody>
          <a:bodyPr/>
          <a:lstStyle/>
          <a:p>
            <a:r>
              <a:rPr lang="en-US" altLang="zh-CN" b="1" dirty="0">
                <a:solidFill>
                  <a:srgbClr val="FF0000"/>
                </a:solidFill>
                <a:effectLst>
                  <a:outerShdw blurRad="38100" dist="38100" dir="2700000" algn="tl">
                    <a:srgbClr val="000000">
                      <a:alpha val="43137"/>
                    </a:srgbClr>
                  </a:outerShdw>
                </a:effectLst>
              </a:rPr>
              <a:t>2. </a:t>
            </a:r>
            <a:r>
              <a:rPr lang="en-US" altLang="zh-CN" dirty="0">
                <a:solidFill>
                  <a:srgbClr val="FF0000"/>
                </a:solidFill>
                <a:effectLst>
                  <a:outerShdw blurRad="38100" dist="38100" dir="2700000" algn="tl">
                    <a:srgbClr val="000000">
                      <a:alpha val="43137"/>
                    </a:srgbClr>
                  </a:outerShdw>
                </a:effectLst>
                <a:latin typeface="Cambria" panose="02040503050406030204" pitchFamily="18" charset="0"/>
              </a:rPr>
              <a:t>Taylor</a:t>
            </a:r>
            <a:r>
              <a:rPr lang="zh-CN" altLang="en-US"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柱</a:t>
            </a:r>
            <a:r>
              <a:rPr lang="zh-CN" altLang="en-US" b="1" dirty="0">
                <a:solidFill>
                  <a:srgbClr val="FF0000"/>
                </a:solidFill>
                <a:effectLst>
                  <a:outerShdw blurRad="38100" dist="38100" dir="2700000" algn="tl">
                    <a:srgbClr val="000000">
                      <a:alpha val="43137"/>
                    </a:srgbClr>
                  </a:outerShdw>
                </a:effectLst>
              </a:rPr>
              <a:t>（</a:t>
            </a:r>
            <a:r>
              <a:rPr lang="en-US" altLang="zh-CN" dirty="0">
                <a:solidFill>
                  <a:srgbClr val="FF0000"/>
                </a:solidFill>
                <a:effectLst>
                  <a:outerShdw blurRad="38100" dist="38100" dir="2700000" algn="tl">
                    <a:srgbClr val="000000">
                      <a:alpha val="43137"/>
                    </a:srgbClr>
                  </a:outerShdw>
                </a:effectLst>
                <a:latin typeface="Cambria" panose="02040503050406030204" pitchFamily="18" charset="0"/>
              </a:rPr>
              <a:t>Taylor Column</a:t>
            </a:r>
            <a:r>
              <a:rPr lang="zh-CN" altLang="en-US" b="1" dirty="0">
                <a:solidFill>
                  <a:srgbClr val="FF0000"/>
                </a:solidFill>
                <a:effectLst>
                  <a:outerShdw blurRad="38100" dist="38100" dir="2700000" algn="tl">
                    <a:srgbClr val="000000">
                      <a:alpha val="43137"/>
                    </a:srgbClr>
                  </a:outerShdw>
                </a:effectLst>
              </a:rPr>
              <a:t>）</a:t>
            </a:r>
            <a:r>
              <a:rPr lang="zh-CN" altLang="en-US"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实验</a:t>
            </a:r>
          </a:p>
        </p:txBody>
      </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2000" advTm="82198"/>
    </mc:Choice>
    <mc:Fallback>
      <p:transition spd="slow" advTm="821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stretch>
            <a:fillRect/>
          </a:stretch>
        </p:blipFill>
        <p:spPr>
          <a:xfrm>
            <a:off x="331922" y="1691352"/>
            <a:ext cx="3122172" cy="1839017"/>
          </a:xfrm>
          <a:prstGeom prst="rect">
            <a:avLst/>
          </a:prstGeom>
        </p:spPr>
      </p:pic>
      <p:pic>
        <p:nvPicPr>
          <p:cNvPr id="7" name="图片 6"/>
          <p:cNvPicPr>
            <a:picLocks noChangeAspect="1"/>
          </p:cNvPicPr>
          <p:nvPr/>
        </p:nvPicPr>
        <p:blipFill rotWithShape="1">
          <a:blip r:embed="rId4" cstate="print"/>
          <a:srcRect t="10874"/>
          <a:stretch>
            <a:fillRect/>
          </a:stretch>
        </p:blipFill>
        <p:spPr>
          <a:xfrm>
            <a:off x="3909561" y="1686944"/>
            <a:ext cx="3149877" cy="1843425"/>
          </a:xfrm>
          <a:prstGeom prst="rect">
            <a:avLst/>
          </a:prstGeom>
        </p:spPr>
      </p:pic>
      <p:pic>
        <p:nvPicPr>
          <p:cNvPr id="8" name="图片 7"/>
          <p:cNvPicPr>
            <a:picLocks noChangeAspect="1"/>
          </p:cNvPicPr>
          <p:nvPr/>
        </p:nvPicPr>
        <p:blipFill>
          <a:blip r:embed="rId5" cstate="print"/>
          <a:stretch>
            <a:fillRect/>
          </a:stretch>
        </p:blipFill>
        <p:spPr>
          <a:xfrm>
            <a:off x="3909561" y="3712194"/>
            <a:ext cx="3149877" cy="1922147"/>
          </a:xfrm>
          <a:prstGeom prst="rect">
            <a:avLst/>
          </a:prstGeom>
        </p:spPr>
      </p:pic>
      <p:pic>
        <p:nvPicPr>
          <p:cNvPr id="9" name="图片 8"/>
          <p:cNvPicPr>
            <a:picLocks noChangeAspect="1"/>
          </p:cNvPicPr>
          <p:nvPr/>
        </p:nvPicPr>
        <p:blipFill>
          <a:blip r:embed="rId6" cstate="print"/>
          <a:stretch>
            <a:fillRect/>
          </a:stretch>
        </p:blipFill>
        <p:spPr>
          <a:xfrm>
            <a:off x="331922" y="3738399"/>
            <a:ext cx="3153320" cy="1829347"/>
          </a:xfrm>
          <a:prstGeom prst="rect">
            <a:avLst/>
          </a:prstGeom>
        </p:spPr>
      </p:pic>
      <p:sp>
        <p:nvSpPr>
          <p:cNvPr id="10" name="右箭头 9"/>
          <p:cNvSpPr/>
          <p:nvPr/>
        </p:nvSpPr>
        <p:spPr>
          <a:xfrm>
            <a:off x="3485242" y="2499165"/>
            <a:ext cx="374261" cy="18021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右箭头 10"/>
          <p:cNvSpPr/>
          <p:nvPr/>
        </p:nvSpPr>
        <p:spPr>
          <a:xfrm>
            <a:off x="60414" y="4609415"/>
            <a:ext cx="224919" cy="17241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右箭头 11"/>
          <p:cNvSpPr/>
          <p:nvPr/>
        </p:nvSpPr>
        <p:spPr>
          <a:xfrm>
            <a:off x="3535300" y="4441580"/>
            <a:ext cx="374261" cy="18021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框 12"/>
          <p:cNvSpPr txBox="1"/>
          <p:nvPr/>
        </p:nvSpPr>
        <p:spPr>
          <a:xfrm>
            <a:off x="6229350" y="3819525"/>
            <a:ext cx="923925" cy="230832"/>
          </a:xfrm>
          <a:prstGeom prst="rect">
            <a:avLst/>
          </a:prstGeom>
          <a:noFill/>
        </p:spPr>
        <p:txBody>
          <a:bodyPr wrap="square" rtlCol="0">
            <a:spAutoFit/>
          </a:bodyPr>
          <a:lstStyle/>
          <a:p>
            <a:r>
              <a:rPr lang="en-US" altLang="zh-CN" sz="900" b="1" dirty="0">
                <a:solidFill>
                  <a:srgbClr val="FF0000"/>
                </a:solidFill>
                <a:latin typeface="Arial Narrow" panose="020B0606020202030204" pitchFamily="34" charset="0"/>
              </a:rPr>
              <a:t>Taylor Column</a:t>
            </a:r>
            <a:endParaRPr lang="zh-CN" altLang="en-US" sz="900" b="1" dirty="0">
              <a:solidFill>
                <a:srgbClr val="FF0000"/>
              </a:solidFill>
              <a:latin typeface="Arial Narrow" panose="020B0606020202030204" pitchFamily="34" charset="0"/>
            </a:endParaRPr>
          </a:p>
        </p:txBody>
      </p:sp>
      <p:sp>
        <p:nvSpPr>
          <p:cNvPr id="14" name="标题 1"/>
          <p:cNvSpPr>
            <a:spLocks noGrp="1"/>
          </p:cNvSpPr>
          <p:nvPr>
            <p:ph type="title"/>
          </p:nvPr>
        </p:nvSpPr>
        <p:spPr>
          <a:xfrm>
            <a:off x="534353" y="51108"/>
            <a:ext cx="7886700" cy="994172"/>
          </a:xfrm>
        </p:spPr>
        <p:txBody>
          <a:bodyPr/>
          <a:lstStyle/>
          <a:p>
            <a:r>
              <a:rPr lang="en-US" altLang="zh-CN" b="1" dirty="0">
                <a:solidFill>
                  <a:srgbClr val="FF0000"/>
                </a:solidFill>
                <a:effectLst>
                  <a:outerShdw blurRad="38100" dist="38100" dir="2700000" algn="tl">
                    <a:srgbClr val="000000">
                      <a:alpha val="43137"/>
                    </a:srgbClr>
                  </a:outerShdw>
                </a:effectLst>
              </a:rPr>
              <a:t>2. </a:t>
            </a:r>
            <a:r>
              <a:rPr lang="en-US" altLang="zh-CN" dirty="0">
                <a:solidFill>
                  <a:srgbClr val="FF0000"/>
                </a:solidFill>
                <a:effectLst>
                  <a:outerShdw blurRad="38100" dist="38100" dir="2700000" algn="tl">
                    <a:srgbClr val="000000">
                      <a:alpha val="43137"/>
                    </a:srgbClr>
                  </a:outerShdw>
                </a:effectLst>
                <a:latin typeface="Cambria" panose="02040503050406030204" pitchFamily="18" charset="0"/>
              </a:rPr>
              <a:t>Taylor</a:t>
            </a:r>
            <a:r>
              <a:rPr lang="zh-CN" altLang="en-US" b="1" dirty="0">
                <a:solidFill>
                  <a:srgbClr val="FF0000"/>
                </a:solidFill>
                <a:effectLst>
                  <a:outerShdw blurRad="38100" dist="38100" dir="2700000" algn="tl">
                    <a:srgbClr val="000000">
                      <a:alpha val="43137"/>
                    </a:srgbClr>
                  </a:outerShdw>
                </a:effectLst>
              </a:rPr>
              <a:t>柱（</a:t>
            </a:r>
            <a:r>
              <a:rPr lang="en-US" altLang="zh-CN" dirty="0">
                <a:solidFill>
                  <a:srgbClr val="FF0000"/>
                </a:solidFill>
                <a:effectLst>
                  <a:outerShdw blurRad="38100" dist="38100" dir="2700000" algn="tl">
                    <a:srgbClr val="000000">
                      <a:alpha val="43137"/>
                    </a:srgbClr>
                  </a:outerShdw>
                </a:effectLst>
                <a:latin typeface="Cambria" panose="02040503050406030204" pitchFamily="18" charset="0"/>
              </a:rPr>
              <a:t>Taylor Column</a:t>
            </a:r>
            <a:r>
              <a:rPr lang="zh-CN" altLang="en-US" b="1" dirty="0">
                <a:solidFill>
                  <a:srgbClr val="FF0000"/>
                </a:solidFill>
                <a:effectLst>
                  <a:outerShdw blurRad="38100" dist="38100" dir="2700000" algn="tl">
                    <a:srgbClr val="000000">
                      <a:alpha val="43137"/>
                    </a:srgbClr>
                  </a:outerShdw>
                </a:effectLst>
              </a:rPr>
              <a:t>）实验</a:t>
            </a:r>
          </a:p>
        </p:txBody>
      </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2000" advTm="23899"/>
    </mc:Choice>
    <mc:Fallback>
      <p:transition spd="slow" advTm="238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泰勒</a:t>
            </a:r>
            <a:r>
              <a:rPr lang="en-US" altLang="zh-CN" dirty="0" smtClean="0"/>
              <a:t>-</a:t>
            </a:r>
            <a:r>
              <a:rPr lang="zh-CN" altLang="en-US" dirty="0" smtClean="0"/>
              <a:t>普劳德曼定理</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63</a:t>
            </a:fld>
            <a:endParaRPr lang="zh-CN" altLang="en-US"/>
          </a:p>
        </p:txBody>
      </p:sp>
      <p:sp>
        <p:nvSpPr>
          <p:cNvPr id="5" name="Rectangle 2"/>
          <p:cNvSpPr>
            <a:spLocks noChangeArrowheads="1"/>
          </p:cNvSpPr>
          <p:nvPr/>
        </p:nvSpPr>
        <p:spPr bwMode="auto">
          <a:xfrm>
            <a:off x="519564" y="1177699"/>
            <a:ext cx="6290539" cy="1477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indent="457200" eaLnBrk="0" hangingPunct="0">
              <a:lnSpc>
                <a:spcPct val="150000"/>
              </a:lnSpc>
            </a:pPr>
            <a:r>
              <a:rPr kumimoji="1" lang="zh-CN" altLang="en-US" sz="2000" dirty="0" smtClean="0">
                <a:solidFill>
                  <a:srgbClr val="002060"/>
                </a:solidFill>
                <a:latin typeface="微软雅黑" panose="020B0503020204020204" pitchFamily="34" charset="-122"/>
                <a:ea typeface="微软雅黑" panose="020B0503020204020204" pitchFamily="34" charset="-122"/>
                <a:sym typeface="Symbol" panose="05050102010706020507" pitchFamily="18" charset="2"/>
              </a:rPr>
              <a:t>不可压的正压流体</a:t>
            </a:r>
            <a:r>
              <a:rPr kumimoji="1" lang="zh-CN" altLang="en-US" sz="2000" dirty="0" smtClean="0">
                <a:latin typeface="微软雅黑" panose="020B0503020204020204" pitchFamily="34" charset="-122"/>
                <a:ea typeface="微软雅黑" panose="020B0503020204020204" pitchFamily="34" charset="-122"/>
                <a:sym typeface="Symbol" panose="05050102010706020507" pitchFamily="18" charset="2"/>
              </a:rPr>
              <a:t>，</a:t>
            </a:r>
            <a:r>
              <a:rPr kumimoji="1" lang="zh-CN" altLang="en-US" sz="2000" dirty="0">
                <a:latin typeface="微软雅黑" panose="020B0503020204020204" pitchFamily="34" charset="-122"/>
                <a:ea typeface="微软雅黑" panose="020B0503020204020204" pitchFamily="34" charset="-122"/>
                <a:sym typeface="Symbol" panose="05050102010706020507" pitchFamily="18" charset="2"/>
              </a:rPr>
              <a:t>在有势力作用下的</a:t>
            </a:r>
            <a:r>
              <a:rPr kumimoji="1" lang="zh-CN" altLang="en-US" sz="2000" dirty="0">
                <a:solidFill>
                  <a:srgbClr val="C00000"/>
                </a:solidFill>
                <a:latin typeface="微软雅黑" panose="020B0503020204020204" pitchFamily="34" charset="-122"/>
                <a:ea typeface="微软雅黑" panose="020B0503020204020204" pitchFamily="34" charset="-122"/>
                <a:sym typeface="Symbol" panose="05050102010706020507" pitchFamily="18" charset="2"/>
              </a:rPr>
              <a:t>准定常缓慢运动</a:t>
            </a:r>
            <a:r>
              <a:rPr kumimoji="1" lang="zh-CN" altLang="en-US" sz="2000" dirty="0">
                <a:latin typeface="微软雅黑" panose="020B0503020204020204" pitchFamily="34" charset="-122"/>
                <a:ea typeface="微软雅黑" panose="020B0503020204020204" pitchFamily="34" charset="-122"/>
                <a:sym typeface="Symbol" panose="05050102010706020507" pitchFamily="18" charset="2"/>
              </a:rPr>
              <a:t>，由于强旋转效应，其速度将与垂直坐标无关，流动趋于</a:t>
            </a:r>
            <a:r>
              <a:rPr kumimoji="1" lang="en-US" altLang="zh-CN" sz="2000" dirty="0">
                <a:latin typeface="微软雅黑" panose="020B0503020204020204" pitchFamily="34" charset="-122"/>
                <a:ea typeface="微软雅黑" panose="020B0503020204020204" pitchFamily="34" charset="-122"/>
                <a:sym typeface="Symbol" panose="05050102010706020507" pitchFamily="18" charset="2"/>
              </a:rPr>
              <a:t>2</a:t>
            </a:r>
            <a:r>
              <a:rPr kumimoji="1" lang="zh-CN" altLang="en-US" sz="2000" dirty="0">
                <a:latin typeface="微软雅黑" panose="020B0503020204020204" pitchFamily="34" charset="-122"/>
                <a:ea typeface="微软雅黑" panose="020B0503020204020204" pitchFamily="34" charset="-122"/>
                <a:sym typeface="Symbol" panose="05050102010706020507" pitchFamily="18" charset="2"/>
              </a:rPr>
              <a:t>维化</a:t>
            </a:r>
            <a:r>
              <a:rPr kumimoji="1" lang="zh-CN" altLang="en-US" sz="2000" dirty="0" smtClean="0">
                <a:latin typeface="微软雅黑" panose="020B0503020204020204" pitchFamily="34" charset="-122"/>
                <a:ea typeface="微软雅黑" panose="020B0503020204020204" pitchFamily="34" charset="-122"/>
                <a:sym typeface="Symbol" panose="05050102010706020507" pitchFamily="18" charset="2"/>
              </a:rPr>
              <a:t>。</a:t>
            </a:r>
            <a:endParaRPr kumimoji="1" lang="zh-CN" altLang="en-US" sz="2000" dirty="0">
              <a:latin typeface="微软雅黑" panose="020B0503020204020204" pitchFamily="34" charset="-122"/>
              <a:ea typeface="微软雅黑" panose="020B0503020204020204" pitchFamily="34" charset="-122"/>
            </a:endParaRPr>
          </a:p>
        </p:txBody>
      </p:sp>
      <p:graphicFrame>
        <p:nvGraphicFramePr>
          <p:cNvPr id="9" name="Object 2"/>
          <p:cNvGraphicFramePr>
            <a:graphicFrameLocks noChangeAspect="1"/>
          </p:cNvGraphicFramePr>
          <p:nvPr/>
        </p:nvGraphicFramePr>
        <p:xfrm>
          <a:off x="519564" y="2807018"/>
          <a:ext cx="5440363" cy="1844675"/>
        </p:xfrm>
        <a:graphic>
          <a:graphicData uri="http://schemas.openxmlformats.org/presentationml/2006/ole">
            <p:oleObj spid="_x0000_s358404" name="Equation" r:id="rId3" imgW="71932800" imgH="24384000" progId="Equation.DSMT4">
              <p:embed/>
            </p:oleObj>
          </a:graphicData>
        </a:graphic>
      </p:graphicFrame>
      <p:graphicFrame>
        <p:nvGraphicFramePr>
          <p:cNvPr id="10" name="对象 9"/>
          <p:cNvGraphicFramePr>
            <a:graphicFrameLocks/>
          </p:cNvGraphicFramePr>
          <p:nvPr/>
        </p:nvGraphicFramePr>
        <p:xfrm>
          <a:off x="3243545" y="4803684"/>
          <a:ext cx="2587538" cy="526279"/>
        </p:xfrm>
        <a:graphic>
          <a:graphicData uri="http://schemas.openxmlformats.org/presentationml/2006/ole">
            <p:oleObj spid="_x0000_s358403" name="Equation" r:id="rId4" imgW="35966400" imgH="7315200" progId="Equation.DSMT4">
              <p:embed/>
            </p:oleObj>
          </a:graphicData>
        </a:graphic>
      </p:graphicFrame>
      <p:graphicFrame>
        <p:nvGraphicFramePr>
          <p:cNvPr id="11" name="对象 10"/>
          <p:cNvGraphicFramePr>
            <a:graphicFrameLocks/>
          </p:cNvGraphicFramePr>
          <p:nvPr/>
        </p:nvGraphicFramePr>
        <p:xfrm>
          <a:off x="3427143" y="5633946"/>
          <a:ext cx="2282013" cy="782404"/>
        </p:xfrm>
        <a:graphic>
          <a:graphicData uri="http://schemas.openxmlformats.org/presentationml/2006/ole">
            <p:oleObj spid="_x0000_s358402" name="Equation" r:id="rId5" imgW="21336000" imgH="7315200" progId="Equation.DSMT4">
              <p:embed/>
            </p:oleObj>
          </a:graphicData>
        </a:graphic>
      </p:graphicFrame>
      <p:graphicFrame>
        <p:nvGraphicFramePr>
          <p:cNvPr id="12" name="对象 11"/>
          <p:cNvGraphicFramePr>
            <a:graphicFrameLocks/>
          </p:cNvGraphicFramePr>
          <p:nvPr/>
        </p:nvGraphicFramePr>
        <p:xfrm>
          <a:off x="6599577" y="1903888"/>
          <a:ext cx="2370138" cy="2636837"/>
        </p:xfrm>
        <a:graphic>
          <a:graphicData uri="http://schemas.openxmlformats.org/presentationml/2006/ole">
            <p:oleObj spid="_x0000_s358401" name="Equation" r:id="rId6" imgW="30175200" imgH="335280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stretch>
            <a:fillRect/>
          </a:stretch>
        </p:blipFill>
        <p:spPr>
          <a:xfrm>
            <a:off x="4115836" y="368802"/>
            <a:ext cx="4570964" cy="4739408"/>
          </a:xfrm>
          <a:prstGeom prst="rect">
            <a:avLst/>
          </a:prstGeom>
        </p:spPr>
      </p:pic>
      <p:sp>
        <p:nvSpPr>
          <p:cNvPr id="2" name="标题 1"/>
          <p:cNvSpPr>
            <a:spLocks noGrp="1"/>
          </p:cNvSpPr>
          <p:nvPr>
            <p:ph type="title"/>
          </p:nvPr>
        </p:nvSpPr>
        <p:spPr/>
        <p:txBody>
          <a:bodyPr/>
          <a:lstStyle/>
          <a:p>
            <a:r>
              <a:rPr lang="zh-CN" altLang="en-US" dirty="0"/>
              <a:t>泰勒</a:t>
            </a:r>
            <a:r>
              <a:rPr lang="en-US" altLang="zh-CN" dirty="0"/>
              <a:t>-</a:t>
            </a:r>
            <a:r>
              <a:rPr lang="zh-CN" altLang="en-US" dirty="0"/>
              <a:t>普劳德曼</a:t>
            </a:r>
            <a:r>
              <a:rPr lang="zh-CN" altLang="en-US" dirty="0" smtClean="0"/>
              <a:t>定理物理意义</a:t>
            </a:r>
            <a:endParaRPr lang="zh-CN" altLang="en-US" dirty="0"/>
          </a:p>
        </p:txBody>
      </p:sp>
      <p:sp>
        <p:nvSpPr>
          <p:cNvPr id="3" name="灯片编号占位符 2"/>
          <p:cNvSpPr>
            <a:spLocks noGrp="1"/>
          </p:cNvSpPr>
          <p:nvPr>
            <p:ph type="sldNum" sz="quarter" idx="4"/>
          </p:nvPr>
        </p:nvSpPr>
        <p:spPr/>
        <p:txBody>
          <a:bodyPr/>
          <a:lstStyle/>
          <a:p>
            <a:fld id="{E5BDF72E-9FE5-429F-91AD-B59394577185}" type="slidenum">
              <a:rPr lang="zh-CN" altLang="en-US" smtClean="0"/>
              <a:pPr/>
              <a:t>64</a:t>
            </a:fld>
            <a:endParaRPr lang="zh-CN" altLang="en-US" dirty="0"/>
          </a:p>
        </p:txBody>
      </p:sp>
      <p:sp>
        <p:nvSpPr>
          <p:cNvPr id="5" name="Rectangle 2"/>
          <p:cNvSpPr>
            <a:spLocks noChangeArrowheads="1"/>
          </p:cNvSpPr>
          <p:nvPr/>
        </p:nvSpPr>
        <p:spPr bwMode="auto">
          <a:xfrm>
            <a:off x="457200" y="4232877"/>
            <a:ext cx="4738121" cy="19389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indent="457200" algn="just" eaLnBrk="0" hangingPunct="0">
              <a:lnSpc>
                <a:spcPct val="150000"/>
              </a:lnSpc>
            </a:pPr>
            <a:r>
              <a:rPr kumimoji="1" lang="zh-CN" altLang="en-US" sz="2000" dirty="0" smtClean="0">
                <a:latin typeface="微软雅黑" panose="020B0503020204020204" pitchFamily="34" charset="-122"/>
                <a:ea typeface="微软雅黑" panose="020B0503020204020204" pitchFamily="34" charset="-122"/>
                <a:sym typeface="Symbol" panose="05050102010706020507" pitchFamily="18" charset="2"/>
              </a:rPr>
              <a:t>沿旋转方向，运动不会发生变化。即对于水平面上发生的旋转运动，其在垂直方向上的情形是一样的，三维运动简化为二位水平运动（泰勒柱）。</a:t>
            </a:r>
            <a:endParaRPr kumimoji="1" lang="zh-CN" altLang="en-US" sz="2000" dirty="0">
              <a:latin typeface="微软雅黑" panose="020B0503020204020204" pitchFamily="34" charset="-122"/>
              <a:ea typeface="微软雅黑" panose="020B0503020204020204" pitchFamily="34" charset="-122"/>
            </a:endParaRPr>
          </a:p>
        </p:txBody>
      </p:sp>
      <p:graphicFrame>
        <p:nvGraphicFramePr>
          <p:cNvPr id="6" name="对象 5"/>
          <p:cNvGraphicFramePr>
            <a:graphicFrameLocks/>
          </p:cNvGraphicFramePr>
          <p:nvPr/>
        </p:nvGraphicFramePr>
        <p:xfrm>
          <a:off x="884737" y="1356723"/>
          <a:ext cx="2281238" cy="2509838"/>
        </p:xfrm>
        <a:graphic>
          <a:graphicData uri="http://schemas.openxmlformats.org/presentationml/2006/ole">
            <p:oleObj spid="_x0000_s363521" name="Equation" r:id="rId4" imgW="21336000" imgH="234696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srcRect t="5774" b="30135"/>
          <a:stretch>
            <a:fillRect/>
          </a:stretch>
        </p:blipFill>
        <p:spPr>
          <a:xfrm>
            <a:off x="527600" y="2343148"/>
            <a:ext cx="4074218" cy="2131943"/>
          </a:xfrm>
          <a:prstGeom prst="rect">
            <a:avLst/>
          </a:prstGeom>
        </p:spPr>
      </p:pic>
      <p:pic>
        <p:nvPicPr>
          <p:cNvPr id="5" name="图片 4"/>
          <p:cNvPicPr>
            <a:picLocks noChangeAspect="1"/>
          </p:cNvPicPr>
          <p:nvPr/>
        </p:nvPicPr>
        <p:blipFill rotWithShape="1">
          <a:blip r:embed="rId3" cstate="print"/>
          <a:srcRect t="5533" b="30977"/>
          <a:stretch>
            <a:fillRect/>
          </a:stretch>
        </p:blipFill>
        <p:spPr>
          <a:xfrm>
            <a:off x="4740966" y="2328240"/>
            <a:ext cx="3851413" cy="2146849"/>
          </a:xfrm>
          <a:prstGeom prst="rect">
            <a:avLst/>
          </a:prstGeom>
        </p:spPr>
      </p:pic>
      <p:sp>
        <p:nvSpPr>
          <p:cNvPr id="2" name="文本框 1"/>
          <p:cNvSpPr txBox="1"/>
          <p:nvPr/>
        </p:nvSpPr>
        <p:spPr>
          <a:xfrm>
            <a:off x="1133061" y="2000248"/>
            <a:ext cx="2822713" cy="369332"/>
          </a:xfrm>
          <a:prstGeom prst="rect">
            <a:avLst/>
          </a:prstGeom>
          <a:noFill/>
        </p:spPr>
        <p:txBody>
          <a:bodyPr wrap="square" rtlCol="0">
            <a:spAutoFit/>
          </a:bodyPr>
          <a:lstStyle/>
          <a:p>
            <a:r>
              <a:rPr lang="en-US" altLang="zh-CN" b="1" dirty="0">
                <a:solidFill>
                  <a:srgbClr val="FF0000"/>
                </a:solidFill>
              </a:rPr>
              <a:t>100m </a:t>
            </a:r>
            <a:r>
              <a:rPr lang="zh-CN" altLang="en-US" b="1" dirty="0">
                <a:solidFill>
                  <a:srgbClr val="FF0000"/>
                </a:solidFill>
              </a:rPr>
              <a:t>多年平均海洋流场</a:t>
            </a:r>
          </a:p>
        </p:txBody>
      </p:sp>
      <p:sp>
        <p:nvSpPr>
          <p:cNvPr id="6" name="文本框 5"/>
          <p:cNvSpPr txBox="1"/>
          <p:nvPr/>
        </p:nvSpPr>
        <p:spPr>
          <a:xfrm>
            <a:off x="5431735" y="2020126"/>
            <a:ext cx="2683565" cy="369332"/>
          </a:xfrm>
          <a:prstGeom prst="rect">
            <a:avLst/>
          </a:prstGeom>
          <a:noFill/>
        </p:spPr>
        <p:txBody>
          <a:bodyPr wrap="square" rtlCol="0">
            <a:spAutoFit/>
          </a:bodyPr>
          <a:lstStyle/>
          <a:p>
            <a:r>
              <a:rPr lang="en-US" altLang="zh-CN" b="1" dirty="0">
                <a:solidFill>
                  <a:srgbClr val="FF0000"/>
                </a:solidFill>
              </a:rPr>
              <a:t>200m </a:t>
            </a:r>
            <a:r>
              <a:rPr lang="zh-CN" altLang="en-US" b="1" dirty="0">
                <a:solidFill>
                  <a:srgbClr val="FF0000"/>
                </a:solidFill>
              </a:rPr>
              <a:t>多年平均海洋流场</a:t>
            </a:r>
          </a:p>
        </p:txBody>
      </p:sp>
      <p:sp>
        <p:nvSpPr>
          <p:cNvPr id="3" name="文本框 2"/>
          <p:cNvSpPr txBox="1"/>
          <p:nvPr/>
        </p:nvSpPr>
        <p:spPr>
          <a:xfrm>
            <a:off x="2454965" y="4668907"/>
            <a:ext cx="3118062" cy="1264449"/>
          </a:xfrm>
          <a:prstGeom prst="rect">
            <a:avLst/>
          </a:prstGeom>
          <a:noFill/>
        </p:spPr>
        <p:txBody>
          <a:bodyPr wrap="square" rtlCol="0">
            <a:spAutoFit/>
          </a:bodyPr>
          <a:lstStyle/>
          <a:p>
            <a:pPr>
              <a:lnSpc>
                <a:spcPct val="150000"/>
              </a:lnSpc>
              <a:spcBef>
                <a:spcPts val="450"/>
              </a:spcBef>
            </a:pPr>
            <a:r>
              <a:rPr lang="zh-CN" altLang="en-US" sz="2400" b="1" dirty="0">
                <a:solidFill>
                  <a:srgbClr val="0070C0"/>
                </a:solidFill>
              </a:rPr>
              <a:t>实线</a:t>
            </a:r>
            <a:r>
              <a:rPr lang="en-US" altLang="zh-CN" sz="2400" b="1" dirty="0">
                <a:solidFill>
                  <a:srgbClr val="0070C0"/>
                </a:solidFill>
              </a:rPr>
              <a:t>——</a:t>
            </a:r>
            <a:r>
              <a:rPr lang="zh-CN" altLang="en-US" sz="2400" b="1" dirty="0">
                <a:solidFill>
                  <a:srgbClr val="0070C0"/>
                </a:solidFill>
              </a:rPr>
              <a:t>流线</a:t>
            </a:r>
            <a:endParaRPr lang="en-US" altLang="zh-CN" sz="2400" b="1" dirty="0">
              <a:solidFill>
                <a:srgbClr val="0070C0"/>
              </a:solidFill>
            </a:endParaRPr>
          </a:p>
          <a:p>
            <a:pPr>
              <a:lnSpc>
                <a:spcPct val="150000"/>
              </a:lnSpc>
              <a:spcBef>
                <a:spcPts val="450"/>
              </a:spcBef>
            </a:pPr>
            <a:r>
              <a:rPr lang="zh-CN" altLang="en-US" sz="2400" b="1" dirty="0">
                <a:solidFill>
                  <a:srgbClr val="0070C0"/>
                </a:solidFill>
              </a:rPr>
              <a:t>箭头</a:t>
            </a:r>
            <a:r>
              <a:rPr lang="en-US" altLang="zh-CN" sz="2400" b="1" dirty="0">
                <a:solidFill>
                  <a:srgbClr val="0070C0"/>
                </a:solidFill>
              </a:rPr>
              <a:t>——</a:t>
            </a:r>
            <a:r>
              <a:rPr lang="zh-CN" altLang="en-US" sz="2400" b="1" dirty="0">
                <a:solidFill>
                  <a:srgbClr val="0070C0"/>
                </a:solidFill>
              </a:rPr>
              <a:t>流动方向</a:t>
            </a:r>
          </a:p>
        </p:txBody>
      </p:sp>
      <p:sp>
        <p:nvSpPr>
          <p:cNvPr id="7" name="标题 1"/>
          <p:cNvSpPr>
            <a:spLocks noGrp="1"/>
          </p:cNvSpPr>
          <p:nvPr>
            <p:ph type="title"/>
          </p:nvPr>
        </p:nvSpPr>
        <p:spPr>
          <a:xfrm>
            <a:off x="424369" y="0"/>
            <a:ext cx="7886700" cy="994172"/>
          </a:xfrm>
        </p:spPr>
        <p:txBody>
          <a:bodyPr>
            <a:normAutofit/>
          </a:bodyPr>
          <a:lstStyle/>
          <a:p>
            <a:pPr algn="ctr"/>
            <a:r>
              <a:rPr lang="zh-CN" altLang="en-US"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观测的流体运动</a:t>
            </a:r>
          </a:p>
        </p:txBody>
      </p:sp>
    </p:spTree>
  </p:cSld>
  <p:clrMapOvr>
    <a:masterClrMapping/>
  </p:clrMapOvr>
  <mc:AlternateContent xmlns:mc="http://schemas.openxmlformats.org/markup-compatibility/2006">
    <mc:Choice xmlns:p14="http://schemas.microsoft.com/office/powerpoint/2010/main" xmlns="" Requires="p14">
      <p:transition spd="slow" p14:dur="2000" advTm="37062"/>
    </mc:Choice>
    <mc:Fallback>
      <p:transition spd="slow" advTm="37062"/>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573903" y="3400241"/>
            <a:ext cx="8013609" cy="28623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indent="457200" algn="just">
              <a:lnSpc>
                <a:spcPct val="150000"/>
              </a:lnSpc>
            </a:pPr>
            <a:r>
              <a:rPr lang="zh-CN" altLang="en-US" sz="2000" b="0" dirty="0" smtClean="0">
                <a:latin typeface="微软雅黑" panose="020B0503020204020204" pitchFamily="34" charset="-122"/>
                <a:ea typeface="微软雅黑" panose="020B0503020204020204" pitchFamily="34" charset="-122"/>
              </a:rPr>
              <a:t>大</a:t>
            </a:r>
            <a:r>
              <a:rPr lang="zh-CN" altLang="en-US" sz="2000" b="0" dirty="0">
                <a:latin typeface="微软雅黑" panose="020B0503020204020204" pitchFamily="34" charset="-122"/>
                <a:ea typeface="微软雅黑" panose="020B0503020204020204" pitchFamily="34" charset="-122"/>
              </a:rPr>
              <a:t>尺度大气运动具有准水平无辐散运动的特点——准涡旋运动</a:t>
            </a:r>
            <a:r>
              <a:rPr lang="zh-CN" altLang="en-US" sz="2000" b="0" dirty="0" smtClean="0">
                <a:latin typeface="微软雅黑" panose="020B0503020204020204" pitchFamily="34" charset="-122"/>
                <a:ea typeface="微软雅黑" panose="020B0503020204020204" pitchFamily="34" charset="-122"/>
              </a:rPr>
              <a:t>，故一般只考虑涡度的垂直分量，定义绝对涡度和</a:t>
            </a:r>
            <a:r>
              <a:rPr lang="zh-CN" altLang="en-US" sz="2000" b="0" dirty="0">
                <a:latin typeface="微软雅黑" panose="020B0503020204020204" pitchFamily="34" charset="-122"/>
                <a:ea typeface="微软雅黑" panose="020B0503020204020204" pitchFamily="34" charset="-122"/>
              </a:rPr>
              <a:t>（相对）涡度的</a:t>
            </a:r>
            <a:r>
              <a:rPr lang="zh-CN" altLang="en-US" sz="2000" b="0" dirty="0" smtClean="0">
                <a:latin typeface="微软雅黑" panose="020B0503020204020204" pitchFamily="34" charset="-122"/>
                <a:ea typeface="微软雅黑" panose="020B0503020204020204" pitchFamily="34" charset="-122"/>
              </a:rPr>
              <a:t>概念后，则</a:t>
            </a:r>
            <a:r>
              <a:rPr lang="zh-CN" altLang="en-US" sz="2000" b="0" dirty="0">
                <a:solidFill>
                  <a:srgbClr val="002060"/>
                </a:solidFill>
                <a:latin typeface="微软雅黑" panose="020B0503020204020204" pitchFamily="34" charset="-122"/>
                <a:ea typeface="微软雅黑" panose="020B0503020204020204" pitchFamily="34" charset="-122"/>
              </a:rPr>
              <a:t>在</a:t>
            </a:r>
            <a:r>
              <a:rPr lang="zh-CN" altLang="en-US" sz="2000" dirty="0">
                <a:solidFill>
                  <a:srgbClr val="002060"/>
                </a:solidFill>
                <a:latin typeface="微软雅黑" panose="020B0503020204020204" pitchFamily="34" charset="-122"/>
                <a:ea typeface="微软雅黑" panose="020B0503020204020204" pitchFamily="34" charset="-122"/>
              </a:rPr>
              <a:t>垂直方向</a:t>
            </a:r>
            <a:r>
              <a:rPr lang="zh-CN" altLang="en-US" sz="2000" b="0" dirty="0">
                <a:solidFill>
                  <a:srgbClr val="002060"/>
                </a:solidFill>
                <a:latin typeface="微软雅黑" panose="020B0503020204020204" pitchFamily="34" charset="-122"/>
                <a:ea typeface="微软雅黑" panose="020B0503020204020204" pitchFamily="34" charset="-122"/>
              </a:rPr>
              <a:t>上</a:t>
            </a:r>
            <a:r>
              <a:rPr lang="zh-CN" altLang="en-US" sz="2000" b="0" dirty="0">
                <a:solidFill>
                  <a:srgbClr val="C00000"/>
                </a:solidFill>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绝对涡度=相对涡度+牵连涡度</a:t>
            </a:r>
          </a:p>
          <a:p>
            <a:pPr indent="457200" algn="just" eaLnBrk="1" hangingPunct="1">
              <a:lnSpc>
                <a:spcPct val="150000"/>
              </a:lnSpc>
            </a:pPr>
            <a:endParaRPr lang="en-US" altLang="zh-CN" sz="2000" b="0" dirty="0" smtClean="0">
              <a:latin typeface="微软雅黑" panose="020B0503020204020204" pitchFamily="34" charset="-122"/>
              <a:ea typeface="微软雅黑" panose="020B0503020204020204" pitchFamily="34" charset="-122"/>
            </a:endParaRPr>
          </a:p>
          <a:p>
            <a:pPr indent="457200" algn="just" eaLnBrk="1" hangingPunct="1">
              <a:lnSpc>
                <a:spcPct val="150000"/>
              </a:lnSpc>
            </a:pPr>
            <a:r>
              <a:rPr lang="el-GR" altLang="zh-CN" sz="2000" b="0" dirty="0" smtClean="0">
                <a:latin typeface="微软雅黑" panose="020B0503020204020204" pitchFamily="34" charset="-122"/>
                <a:ea typeface="微软雅黑" panose="020B0503020204020204" pitchFamily="34" charset="-122"/>
              </a:rPr>
              <a:t>ζ</a:t>
            </a:r>
            <a:r>
              <a:rPr lang="en-US" altLang="zh-CN" sz="2000" b="0" dirty="0" smtClean="0">
                <a:latin typeface="微软雅黑" panose="020B0503020204020204" pitchFamily="34" charset="-122"/>
                <a:ea typeface="微软雅黑" panose="020B0503020204020204" pitchFamily="34" charset="-122"/>
              </a:rPr>
              <a:t>&gt;0</a:t>
            </a:r>
            <a:r>
              <a:rPr lang="zh-CN" altLang="en-US" sz="2000" b="0" dirty="0" smtClean="0">
                <a:latin typeface="微软雅黑" panose="020B0503020204020204" pitchFamily="34" charset="-122"/>
                <a:ea typeface="微软雅黑" panose="020B0503020204020204" pitchFamily="34" charset="-122"/>
              </a:rPr>
              <a:t>为正涡度，对应气旋性环流，反之为负涡度，对应反气旋式环流。</a:t>
            </a:r>
            <a:endParaRPr lang="zh-CN" altLang="en-US" sz="2000" b="0"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p:txBody>
          <a:bodyPr/>
          <a:lstStyle/>
          <a:p>
            <a:r>
              <a:rPr lang="zh-CN" altLang="en-US" dirty="0" smtClean="0"/>
              <a:t>绝对涡度与相对涡度的关系</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66</a:t>
            </a:fld>
            <a:endParaRPr lang="zh-CN" altLang="en-US"/>
          </a:p>
        </p:txBody>
      </p:sp>
      <p:graphicFrame>
        <p:nvGraphicFramePr>
          <p:cNvPr id="5" name="对象 4"/>
          <p:cNvGraphicFramePr>
            <a:graphicFrameLocks/>
          </p:cNvGraphicFramePr>
          <p:nvPr/>
        </p:nvGraphicFramePr>
        <p:xfrm>
          <a:off x="993912" y="1187399"/>
          <a:ext cx="4983162" cy="1509712"/>
        </p:xfrm>
        <a:graphic>
          <a:graphicData uri="http://schemas.openxmlformats.org/presentationml/2006/ole">
            <p:oleObj spid="_x0000_s296384" name="Equation" r:id="rId3" imgW="66446400" imgH="20116800" progId="Equation.DSMT4">
              <p:embed/>
            </p:oleObj>
          </a:graphicData>
        </a:graphic>
      </p:graphicFrame>
      <p:sp>
        <p:nvSpPr>
          <p:cNvPr id="6" name="矩形 5"/>
          <p:cNvSpPr/>
          <p:nvPr/>
        </p:nvSpPr>
        <p:spPr>
          <a:xfrm>
            <a:off x="614494" y="2786549"/>
            <a:ext cx="6221732" cy="553998"/>
          </a:xfrm>
          <a:prstGeom prst="rect">
            <a:avLst/>
          </a:prstGeom>
        </p:spPr>
        <p:txBody>
          <a:bodyPr wrap="square">
            <a:spAutoFit/>
          </a:bodyPr>
          <a:lstStyle/>
          <a:p>
            <a:pPr algn="ctr">
              <a:lnSpc>
                <a:spcPct val="150000"/>
              </a:lnSpc>
            </a:pPr>
            <a:r>
              <a:rPr lang="zh-CN" altLang="en-US" sz="2000" dirty="0">
                <a:solidFill>
                  <a:srgbClr val="002060"/>
                </a:solidFill>
                <a:latin typeface="微软雅黑" panose="020B0503020204020204" pitchFamily="34" charset="-122"/>
                <a:ea typeface="微软雅黑" panose="020B0503020204020204" pitchFamily="34" charset="-122"/>
              </a:rPr>
              <a:t>绝对涡度矢</a:t>
            </a:r>
            <a:r>
              <a:rPr lang="en-US" altLang="zh-CN" sz="2000" dirty="0">
                <a:solidFill>
                  <a:srgbClr val="002060"/>
                </a:solidFill>
                <a:latin typeface="微软雅黑" panose="020B0503020204020204" pitchFamily="34" charset="-122"/>
                <a:ea typeface="微软雅黑" panose="020B0503020204020204" pitchFamily="34" charset="-122"/>
              </a:rPr>
              <a:t>=</a:t>
            </a:r>
            <a:r>
              <a:rPr lang="zh-CN" altLang="en-US" sz="2000" dirty="0">
                <a:solidFill>
                  <a:srgbClr val="002060"/>
                </a:solidFill>
                <a:latin typeface="微软雅黑" panose="020B0503020204020204" pitchFamily="34" charset="-122"/>
                <a:ea typeface="微软雅黑" panose="020B0503020204020204" pitchFamily="34" charset="-122"/>
              </a:rPr>
              <a:t>相对涡度矢</a:t>
            </a:r>
            <a:r>
              <a:rPr lang="en-US" altLang="zh-CN" sz="2000" dirty="0">
                <a:solidFill>
                  <a:srgbClr val="002060"/>
                </a:solidFill>
                <a:latin typeface="微软雅黑" panose="020B0503020204020204" pitchFamily="34" charset="-122"/>
                <a:ea typeface="微软雅黑" panose="020B0503020204020204" pitchFamily="34" charset="-122"/>
              </a:rPr>
              <a:t>+</a:t>
            </a:r>
            <a:r>
              <a:rPr lang="zh-CN" altLang="en-US" sz="2000" dirty="0">
                <a:solidFill>
                  <a:srgbClr val="002060"/>
                </a:solidFill>
                <a:latin typeface="微软雅黑" panose="020B0503020204020204" pitchFamily="34" charset="-122"/>
                <a:ea typeface="微软雅黑" panose="020B0503020204020204" pitchFamily="34" charset="-122"/>
              </a:rPr>
              <a:t>两倍的地转角速度矢</a:t>
            </a:r>
            <a:endParaRPr lang="en-US" altLang="zh-CN" sz="2000" dirty="0">
              <a:solidFill>
                <a:srgbClr val="002060"/>
              </a:solidFill>
              <a:latin typeface="微软雅黑" panose="020B0503020204020204" pitchFamily="34" charset="-122"/>
              <a:ea typeface="微软雅黑" panose="020B0503020204020204" pitchFamily="34" charset="-122"/>
            </a:endParaRPr>
          </a:p>
        </p:txBody>
      </p:sp>
      <p:graphicFrame>
        <p:nvGraphicFramePr>
          <p:cNvPr id="7" name="对象 6"/>
          <p:cNvGraphicFramePr>
            <a:graphicFrameLocks/>
          </p:cNvGraphicFramePr>
          <p:nvPr/>
        </p:nvGraphicFramePr>
        <p:xfrm>
          <a:off x="2883935" y="4849232"/>
          <a:ext cx="3376129" cy="510675"/>
        </p:xfrm>
        <a:graphic>
          <a:graphicData uri="http://schemas.openxmlformats.org/presentationml/2006/ole">
            <p:oleObj spid="_x0000_s296385" name="Equation" r:id="rId4" imgW="36271200" imgH="54864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536303" y="1075645"/>
            <a:ext cx="8280400" cy="19389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indent="457200" algn="just">
              <a:lnSpc>
                <a:spcPct val="150000"/>
              </a:lnSpc>
            </a:pPr>
            <a:r>
              <a:rPr lang="zh-CN" altLang="en-US" sz="2000" b="0" dirty="0" smtClean="0">
                <a:latin typeface="微软雅黑" panose="020B0503020204020204" pitchFamily="34" charset="-122"/>
                <a:ea typeface="微软雅黑" panose="020B0503020204020204" pitchFamily="34" charset="-122"/>
              </a:rPr>
              <a:t>由于</a:t>
            </a:r>
            <a:r>
              <a:rPr lang="zh-CN" altLang="en-US" sz="2000" b="0" dirty="0">
                <a:latin typeface="微软雅黑" panose="020B0503020204020204" pitchFamily="34" charset="-122"/>
                <a:ea typeface="微软雅黑" panose="020B0503020204020204" pitchFamily="34" charset="-122"/>
              </a:rPr>
              <a:t>大尺度大气运动主要是涡旋运动，故描述涡旋运动最好的物理量是涡度，而不是速度。</a:t>
            </a:r>
          </a:p>
          <a:p>
            <a:pPr indent="457200" algn="just" eaLnBrk="1" hangingPunct="1">
              <a:lnSpc>
                <a:spcPct val="150000"/>
              </a:lnSpc>
            </a:pPr>
            <a:r>
              <a:rPr lang="zh-CN" altLang="en-US" sz="2000" b="0" dirty="0" smtClean="0">
                <a:latin typeface="微软雅黑" panose="020B0503020204020204" pitchFamily="34" charset="-122"/>
                <a:ea typeface="微软雅黑" panose="020B0503020204020204" pitchFamily="34" charset="-122"/>
              </a:rPr>
              <a:t>又因为大</a:t>
            </a:r>
            <a:r>
              <a:rPr lang="zh-CN" altLang="en-US" sz="2000" b="0" dirty="0">
                <a:latin typeface="微软雅黑" panose="020B0503020204020204" pitchFamily="34" charset="-122"/>
                <a:ea typeface="微软雅黑" panose="020B0503020204020204" pitchFamily="34" charset="-122"/>
              </a:rPr>
              <a:t>尺度大气运动满足准水平运动，故涡度主要是在垂直方向上，即</a:t>
            </a:r>
            <a:r>
              <a:rPr lang="zh-CN" altLang="en-US" sz="2000" b="0" dirty="0" smtClean="0">
                <a:latin typeface="微软雅黑" panose="020B0503020204020204" pitchFamily="34" charset="-122"/>
                <a:ea typeface="微软雅黑" panose="020B0503020204020204" pitchFamily="34" charset="-122"/>
              </a:rPr>
              <a:t>：</a:t>
            </a:r>
            <a:endParaRPr lang="zh-CN" altLang="en-US" sz="2000" b="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a:t>垂直涡度矢量方程</a:t>
            </a:r>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67</a:t>
            </a:fld>
            <a:endParaRPr lang="zh-CN" altLang="en-US"/>
          </a:p>
        </p:txBody>
      </p:sp>
      <p:graphicFrame>
        <p:nvGraphicFramePr>
          <p:cNvPr id="4" name="对象 3"/>
          <p:cNvGraphicFramePr>
            <a:graphicFrameLocks/>
          </p:cNvGraphicFramePr>
          <p:nvPr/>
        </p:nvGraphicFramePr>
        <p:xfrm>
          <a:off x="967581" y="3116852"/>
          <a:ext cx="7208837" cy="2466975"/>
        </p:xfrm>
        <a:graphic>
          <a:graphicData uri="http://schemas.openxmlformats.org/presentationml/2006/ole">
            <p:oleObj spid="_x0000_s295178" name="Equation" r:id="rId3" imgW="101498400" imgH="347472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垂直涡度矢量方程的</a:t>
            </a:r>
            <a:r>
              <a:rPr lang="zh-CN" altLang="en-US" dirty="0" smtClean="0"/>
              <a:t>推导</a:t>
            </a:r>
            <a:r>
              <a:rPr lang="zh-CN" altLang="en-US" dirty="0"/>
              <a:t>（</a:t>
            </a:r>
            <a:r>
              <a:rPr lang="zh-CN" altLang="en-US" dirty="0">
                <a:solidFill>
                  <a:srgbClr val="FF0000"/>
                </a:solidFill>
              </a:rPr>
              <a:t>要求大家掌握！！！</a:t>
            </a:r>
            <a:r>
              <a:rPr lang="zh-CN" altLang="en-US" dirty="0"/>
              <a:t>）</a:t>
            </a:r>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68</a:t>
            </a:fld>
            <a:endParaRPr lang="zh-CN" altLang="en-US"/>
          </a:p>
        </p:txBody>
      </p:sp>
      <p:graphicFrame>
        <p:nvGraphicFramePr>
          <p:cNvPr id="7" name="对象 6"/>
          <p:cNvGraphicFramePr>
            <a:graphicFrameLocks/>
          </p:cNvGraphicFramePr>
          <p:nvPr/>
        </p:nvGraphicFramePr>
        <p:xfrm>
          <a:off x="659268" y="1562920"/>
          <a:ext cx="5950538" cy="1453744"/>
        </p:xfrm>
        <a:graphic>
          <a:graphicData uri="http://schemas.openxmlformats.org/presentationml/2006/ole">
            <p:oleObj spid="_x0000_s297747" name="Equation" r:id="rId3" imgW="89916000" imgH="21945600" progId="Equation.DSMT4">
              <p:embed/>
            </p:oleObj>
          </a:graphicData>
        </a:graphic>
      </p:graphicFrame>
      <p:graphicFrame>
        <p:nvGraphicFramePr>
          <p:cNvPr id="8" name="对象 7"/>
          <p:cNvGraphicFramePr>
            <a:graphicFrameLocks/>
          </p:cNvGraphicFramePr>
          <p:nvPr/>
        </p:nvGraphicFramePr>
        <p:xfrm>
          <a:off x="3465829" y="3016664"/>
          <a:ext cx="1808163" cy="2024063"/>
        </p:xfrm>
        <a:graphic>
          <a:graphicData uri="http://schemas.openxmlformats.org/presentationml/2006/ole">
            <p:oleObj spid="_x0000_s297748" name="Equation" r:id="rId4" imgW="23164800" imgH="25908000" progId="Equation.DSMT4">
              <p:embed/>
            </p:oleObj>
          </a:graphicData>
        </a:graphic>
      </p:graphicFrame>
      <p:sp>
        <p:nvSpPr>
          <p:cNvPr id="9" name="Rectangle 2"/>
          <p:cNvSpPr>
            <a:spLocks noChangeArrowheads="1"/>
          </p:cNvSpPr>
          <p:nvPr/>
        </p:nvSpPr>
        <p:spPr bwMode="auto">
          <a:xfrm>
            <a:off x="587824" y="1063296"/>
            <a:ext cx="7868195" cy="4996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lnSpc>
                <a:spcPct val="150000"/>
              </a:lnSpc>
            </a:pPr>
            <a:r>
              <a:rPr kumimoji="1" lang="zh-CN" altLang="en-US" sz="2000" dirty="0" smtClean="0">
                <a:latin typeface="微软雅黑" panose="020B0503020204020204" pitchFamily="34" charset="-122"/>
                <a:ea typeface="微软雅黑" panose="020B0503020204020204" pitchFamily="34" charset="-122"/>
              </a:rPr>
              <a:t>局地直角坐标系水平运动方程</a:t>
            </a:r>
            <a:endParaRPr kumimoji="1" lang="zh-CN" altLang="en-US" sz="2000" dirty="0">
              <a:latin typeface="微软雅黑" panose="020B0503020204020204" pitchFamily="34" charset="-122"/>
              <a:ea typeface="微软雅黑" panose="020B0503020204020204" pitchFamily="34" charset="-122"/>
            </a:endParaRPr>
          </a:p>
        </p:txBody>
      </p:sp>
      <p:graphicFrame>
        <p:nvGraphicFramePr>
          <p:cNvPr id="10" name="对象 9"/>
          <p:cNvGraphicFramePr>
            <a:graphicFrameLocks/>
          </p:cNvGraphicFramePr>
          <p:nvPr/>
        </p:nvGraphicFramePr>
        <p:xfrm>
          <a:off x="584200" y="4999038"/>
          <a:ext cx="8102600" cy="1374775"/>
        </p:xfrm>
        <a:graphic>
          <a:graphicData uri="http://schemas.openxmlformats.org/presentationml/2006/ole">
            <p:oleObj spid="_x0000_s297749" name="Equation" r:id="rId5" imgW="136550400" imgH="231648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5BDF72E-9FE5-429F-91AD-B59394577185}" type="slidenum">
              <a:rPr lang="zh-CN" altLang="en-US" smtClean="0"/>
              <a:pPr/>
              <a:t>69</a:t>
            </a:fld>
            <a:endParaRPr lang="zh-CN" altLang="en-US"/>
          </a:p>
        </p:txBody>
      </p:sp>
      <p:sp>
        <p:nvSpPr>
          <p:cNvPr id="5" name="Text Box 6"/>
          <p:cNvSpPr txBox="1">
            <a:spLocks noChangeArrowheads="1"/>
          </p:cNvSpPr>
          <p:nvPr/>
        </p:nvSpPr>
        <p:spPr bwMode="auto">
          <a:xfrm>
            <a:off x="1423372" y="1396963"/>
            <a:ext cx="743324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spcBef>
                <a:spcPct val="50000"/>
              </a:spcBef>
            </a:pPr>
            <a:r>
              <a:rPr kumimoji="1" lang="zh-CN" altLang="en-US" sz="2400" b="1" dirty="0">
                <a:solidFill>
                  <a:schemeClr val="hlink"/>
                </a:solidFill>
                <a:latin typeface="Calibri" panose="020F0502020204030204" pitchFamily="34" charset="0"/>
                <a:ea typeface="微软雅黑" panose="020B0503020204020204" pitchFamily="34" charset="-122"/>
              </a:rPr>
              <a:t>（</a:t>
            </a:r>
            <a:r>
              <a:rPr kumimoji="1" lang="en-US" altLang="zh-CN" sz="2400" b="1" dirty="0">
                <a:solidFill>
                  <a:schemeClr val="hlink"/>
                </a:solidFill>
                <a:latin typeface="Calibri" panose="020F0502020204030204" pitchFamily="34" charset="0"/>
                <a:ea typeface="微软雅黑" panose="020B0503020204020204" pitchFamily="34" charset="-122"/>
              </a:rPr>
              <a:t>1</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2</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3</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4</a:t>
            </a:r>
            <a:r>
              <a:rPr kumimoji="1" lang="zh-CN" altLang="en-US" sz="2400" b="1" dirty="0">
                <a:solidFill>
                  <a:schemeClr val="hlink"/>
                </a:solidFill>
                <a:latin typeface="Calibri" panose="020F0502020204030204" pitchFamily="34" charset="0"/>
                <a:ea typeface="微软雅黑" panose="020B0503020204020204" pitchFamily="34" charset="-122"/>
              </a:rPr>
              <a:t>）         </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smtClean="0">
                <a:solidFill>
                  <a:schemeClr val="hlink"/>
                </a:solidFill>
                <a:latin typeface="Calibri" panose="020F0502020204030204" pitchFamily="34" charset="0"/>
                <a:ea typeface="微软雅黑" panose="020B0503020204020204" pitchFamily="34" charset="-122"/>
              </a:rPr>
              <a:t>5</a:t>
            </a:r>
            <a:r>
              <a:rPr kumimoji="1" lang="zh-CN" altLang="en-US" sz="2400" b="1" dirty="0" smtClean="0">
                <a:solidFill>
                  <a:schemeClr val="hlink"/>
                </a:solidFill>
                <a:latin typeface="Calibri" panose="020F0502020204030204" pitchFamily="34" charset="0"/>
                <a:ea typeface="微软雅黑" panose="020B0503020204020204" pitchFamily="34" charset="-122"/>
              </a:rPr>
              <a:t>）</a:t>
            </a:r>
            <a:endParaRPr kumimoji="1" lang="zh-CN" altLang="en-US" sz="2400" b="1" dirty="0">
              <a:solidFill>
                <a:schemeClr val="hlink"/>
              </a:solidFill>
              <a:latin typeface="Calibri" panose="020F0502020204030204" pitchFamily="34" charset="0"/>
              <a:ea typeface="微软雅黑" panose="020B0503020204020204" pitchFamily="34" charset="-122"/>
            </a:endParaRPr>
          </a:p>
        </p:txBody>
      </p:sp>
      <p:sp>
        <p:nvSpPr>
          <p:cNvPr id="6" name="Rectangle 2"/>
          <p:cNvSpPr>
            <a:spLocks noChangeArrowheads="1"/>
          </p:cNvSpPr>
          <p:nvPr/>
        </p:nvSpPr>
        <p:spPr bwMode="auto">
          <a:xfrm>
            <a:off x="637902" y="2380601"/>
            <a:ext cx="7868195" cy="24006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lnSpc>
                <a:spcPct val="150000"/>
              </a:lnSpc>
            </a:pPr>
            <a:r>
              <a:rPr kumimoji="1" lang="zh-CN" altLang="en-US" sz="2000" dirty="0">
                <a:solidFill>
                  <a:srgbClr val="002060"/>
                </a:solidFill>
                <a:latin typeface="微软雅黑" panose="020B0503020204020204" pitchFamily="34" charset="-122"/>
                <a:ea typeface="微软雅黑" panose="020B0503020204020204" pitchFamily="34" charset="-122"/>
              </a:rPr>
              <a:t>（</a:t>
            </a:r>
            <a:r>
              <a:rPr kumimoji="1" lang="en-US" altLang="zh-CN" sz="2000" dirty="0">
                <a:solidFill>
                  <a:srgbClr val="002060"/>
                </a:solidFill>
                <a:latin typeface="微软雅黑" panose="020B0503020204020204" pitchFamily="34" charset="-122"/>
                <a:ea typeface="微软雅黑" panose="020B0503020204020204" pitchFamily="34" charset="-122"/>
              </a:rPr>
              <a:t>1</a:t>
            </a:r>
            <a:r>
              <a:rPr kumimoji="1" lang="zh-CN" altLang="en-US" sz="2000" dirty="0" smtClean="0">
                <a:solidFill>
                  <a:srgbClr val="002060"/>
                </a:solidFill>
                <a:latin typeface="微软雅黑" panose="020B0503020204020204" pitchFamily="34" charset="-122"/>
                <a:ea typeface="微软雅黑" panose="020B0503020204020204" pitchFamily="34" charset="-122"/>
              </a:rPr>
              <a:t>）水平散度项</a:t>
            </a:r>
          </a:p>
          <a:p>
            <a:pPr eaLnBrk="0" hangingPunct="0">
              <a:lnSpc>
                <a:spcPct val="150000"/>
              </a:lnSpc>
            </a:pPr>
            <a:r>
              <a:rPr kumimoji="1" lang="zh-CN" altLang="en-US" sz="2000" dirty="0" smtClean="0">
                <a:solidFill>
                  <a:srgbClr val="002060"/>
                </a:solidFill>
                <a:latin typeface="微软雅黑" panose="020B0503020204020204" pitchFamily="34" charset="-122"/>
                <a:ea typeface="微软雅黑" panose="020B0503020204020204" pitchFamily="34" charset="-122"/>
              </a:rPr>
              <a:t>（</a:t>
            </a:r>
            <a:r>
              <a:rPr kumimoji="1" lang="en-US" altLang="zh-CN" sz="2000" dirty="0" smtClean="0">
                <a:solidFill>
                  <a:srgbClr val="002060"/>
                </a:solidFill>
                <a:latin typeface="微软雅黑" panose="020B0503020204020204" pitchFamily="34" charset="-122"/>
                <a:ea typeface="微软雅黑" panose="020B0503020204020204" pitchFamily="34" charset="-122"/>
              </a:rPr>
              <a:t>2</a:t>
            </a:r>
            <a:r>
              <a:rPr kumimoji="1" lang="zh-CN" altLang="en-US" sz="2000" dirty="0" smtClean="0">
                <a:solidFill>
                  <a:srgbClr val="002060"/>
                </a:solidFill>
                <a:latin typeface="微软雅黑" panose="020B0503020204020204" pitchFamily="34" charset="-122"/>
                <a:ea typeface="微软雅黑" panose="020B0503020204020204" pitchFamily="34" charset="-122"/>
              </a:rPr>
              <a:t>）β效应项</a:t>
            </a:r>
            <a:endParaRPr kumimoji="1" lang="en-US" altLang="zh-CN" sz="2000" dirty="0" smtClean="0">
              <a:solidFill>
                <a:srgbClr val="002060"/>
              </a:solidFill>
              <a:latin typeface="微软雅黑" panose="020B0503020204020204" pitchFamily="34" charset="-122"/>
              <a:ea typeface="微软雅黑" panose="020B0503020204020204" pitchFamily="34" charset="-122"/>
            </a:endParaRPr>
          </a:p>
          <a:p>
            <a:pPr eaLnBrk="0" hangingPunct="0">
              <a:lnSpc>
                <a:spcPct val="150000"/>
              </a:lnSpc>
            </a:pPr>
            <a:r>
              <a:rPr kumimoji="1" lang="zh-CN" altLang="en-US" sz="2000" dirty="0" smtClean="0">
                <a:solidFill>
                  <a:srgbClr val="002060"/>
                </a:solidFill>
                <a:latin typeface="微软雅黑" panose="020B0503020204020204" pitchFamily="34" charset="-122"/>
                <a:ea typeface="微软雅黑" panose="020B0503020204020204" pitchFamily="34" charset="-122"/>
              </a:rPr>
              <a:t>（</a:t>
            </a:r>
            <a:r>
              <a:rPr kumimoji="1" lang="en-US" altLang="zh-CN" sz="2000" dirty="0">
                <a:solidFill>
                  <a:srgbClr val="002060"/>
                </a:solidFill>
                <a:latin typeface="微软雅黑" panose="020B0503020204020204" pitchFamily="34" charset="-122"/>
                <a:ea typeface="微软雅黑" panose="020B0503020204020204" pitchFamily="34" charset="-122"/>
              </a:rPr>
              <a:t>3</a:t>
            </a:r>
            <a:r>
              <a:rPr kumimoji="1" lang="zh-CN" altLang="en-US" sz="2000" dirty="0" smtClean="0">
                <a:solidFill>
                  <a:srgbClr val="002060"/>
                </a:solidFill>
                <a:latin typeface="微软雅黑" panose="020B0503020204020204" pitchFamily="34" charset="-122"/>
                <a:ea typeface="微软雅黑" panose="020B0503020204020204" pitchFamily="34" charset="-122"/>
              </a:rPr>
              <a:t>）</a:t>
            </a:r>
            <a:r>
              <a:rPr kumimoji="1" lang="zh-CN" altLang="en-US" sz="2000" dirty="0">
                <a:solidFill>
                  <a:srgbClr val="002060"/>
                </a:solidFill>
                <a:latin typeface="微软雅黑" panose="020B0503020204020204" pitchFamily="34" charset="-122"/>
                <a:ea typeface="微软雅黑" panose="020B0503020204020204" pitchFamily="34" charset="-122"/>
              </a:rPr>
              <a:t>力</a:t>
            </a:r>
            <a:r>
              <a:rPr kumimoji="1" lang="zh-CN" altLang="en-US" sz="2000" dirty="0" smtClean="0">
                <a:solidFill>
                  <a:srgbClr val="002060"/>
                </a:solidFill>
                <a:latin typeface="微软雅黑" panose="020B0503020204020204" pitchFamily="34" charset="-122"/>
                <a:ea typeface="微软雅黑" panose="020B0503020204020204" pitchFamily="34" charset="-122"/>
              </a:rPr>
              <a:t>管项</a:t>
            </a:r>
            <a:endParaRPr kumimoji="1" lang="en-US" altLang="zh-CN" sz="2000" dirty="0" smtClean="0">
              <a:solidFill>
                <a:srgbClr val="002060"/>
              </a:solidFill>
              <a:latin typeface="微软雅黑" panose="020B0503020204020204" pitchFamily="34" charset="-122"/>
              <a:ea typeface="微软雅黑" panose="020B0503020204020204" pitchFamily="34" charset="-122"/>
            </a:endParaRPr>
          </a:p>
          <a:p>
            <a:pPr eaLnBrk="0" hangingPunct="0">
              <a:lnSpc>
                <a:spcPct val="150000"/>
              </a:lnSpc>
            </a:pPr>
            <a:r>
              <a:rPr kumimoji="1" lang="zh-CN" altLang="en-US" sz="2000" dirty="0" smtClean="0">
                <a:solidFill>
                  <a:srgbClr val="002060"/>
                </a:solidFill>
                <a:latin typeface="微软雅黑" panose="020B0503020204020204" pitchFamily="34" charset="-122"/>
                <a:ea typeface="微软雅黑" panose="020B0503020204020204" pitchFamily="34" charset="-122"/>
              </a:rPr>
              <a:t>（</a:t>
            </a:r>
            <a:r>
              <a:rPr kumimoji="1" lang="en-US" altLang="zh-CN" sz="2000" dirty="0">
                <a:solidFill>
                  <a:srgbClr val="002060"/>
                </a:solidFill>
                <a:latin typeface="微软雅黑" panose="020B0503020204020204" pitchFamily="34" charset="-122"/>
                <a:ea typeface="微软雅黑" panose="020B0503020204020204" pitchFamily="34" charset="-122"/>
              </a:rPr>
              <a:t>4</a:t>
            </a:r>
            <a:r>
              <a:rPr kumimoji="1" lang="zh-CN" altLang="en-US" sz="2000" dirty="0" smtClean="0">
                <a:solidFill>
                  <a:srgbClr val="002060"/>
                </a:solidFill>
                <a:latin typeface="微软雅黑" panose="020B0503020204020204" pitchFamily="34" charset="-122"/>
                <a:ea typeface="微软雅黑" panose="020B0503020204020204" pitchFamily="34" charset="-122"/>
              </a:rPr>
              <a:t>）扭转项</a:t>
            </a:r>
            <a:endParaRPr kumimoji="1" lang="en-US" altLang="zh-CN" sz="2000" dirty="0" smtClean="0">
              <a:solidFill>
                <a:srgbClr val="002060"/>
              </a:solidFill>
              <a:latin typeface="微软雅黑" panose="020B0503020204020204" pitchFamily="34" charset="-122"/>
              <a:ea typeface="微软雅黑" panose="020B0503020204020204" pitchFamily="34" charset="-122"/>
            </a:endParaRPr>
          </a:p>
          <a:p>
            <a:pPr eaLnBrk="0" hangingPunct="0">
              <a:lnSpc>
                <a:spcPct val="150000"/>
              </a:lnSpc>
            </a:pPr>
            <a:r>
              <a:rPr kumimoji="1" lang="zh-CN" altLang="en-US" sz="2000" dirty="0" smtClean="0">
                <a:solidFill>
                  <a:srgbClr val="002060"/>
                </a:solidFill>
                <a:latin typeface="微软雅黑" panose="020B0503020204020204" pitchFamily="34" charset="-122"/>
                <a:ea typeface="微软雅黑" panose="020B0503020204020204" pitchFamily="34" charset="-122"/>
              </a:rPr>
              <a:t>（</a:t>
            </a:r>
            <a:r>
              <a:rPr kumimoji="1" lang="en-US" altLang="zh-CN" sz="2000" dirty="0" smtClean="0">
                <a:solidFill>
                  <a:srgbClr val="002060"/>
                </a:solidFill>
                <a:latin typeface="微软雅黑" panose="020B0503020204020204" pitchFamily="34" charset="-122"/>
                <a:ea typeface="微软雅黑" panose="020B0503020204020204" pitchFamily="34" charset="-122"/>
              </a:rPr>
              <a:t>5</a:t>
            </a:r>
            <a:r>
              <a:rPr kumimoji="1" lang="zh-CN" altLang="en-US" sz="2000" dirty="0" smtClean="0">
                <a:solidFill>
                  <a:srgbClr val="002060"/>
                </a:solidFill>
                <a:latin typeface="微软雅黑" panose="020B0503020204020204" pitchFamily="34" charset="-122"/>
                <a:ea typeface="微软雅黑" panose="020B0503020204020204" pitchFamily="34" charset="-122"/>
              </a:rPr>
              <a:t>）摩擦项</a:t>
            </a:r>
            <a:endParaRPr kumimoji="1" lang="zh-CN" altLang="en-US" sz="2000" dirty="0">
              <a:solidFill>
                <a:srgbClr val="002060"/>
              </a:solidFill>
              <a:latin typeface="微软雅黑" panose="020B0503020204020204" pitchFamily="34" charset="-122"/>
              <a:ea typeface="微软雅黑" panose="020B0503020204020204" pitchFamily="34" charset="-122"/>
            </a:endParaRPr>
          </a:p>
        </p:txBody>
      </p:sp>
      <p:graphicFrame>
        <p:nvGraphicFramePr>
          <p:cNvPr id="7" name="对象 6"/>
          <p:cNvGraphicFramePr>
            <a:graphicFrameLocks/>
          </p:cNvGraphicFramePr>
          <p:nvPr/>
        </p:nvGraphicFramePr>
        <p:xfrm>
          <a:off x="386669" y="641382"/>
          <a:ext cx="8561387" cy="747529"/>
        </p:xfrm>
        <a:graphic>
          <a:graphicData uri="http://schemas.openxmlformats.org/presentationml/2006/ole">
            <p:oleObj spid="_x0000_s298245" name="Equation" r:id="rId3" imgW="132588000" imgH="115824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速度</a:t>
            </a:r>
            <a:r>
              <a:rPr lang="zh-CN" altLang="en-US" dirty="0" smtClean="0"/>
              <a:t>势函数</a:t>
            </a:r>
            <a:endParaRPr lang="zh-CN" altLang="en-US" dirty="0"/>
          </a:p>
        </p:txBody>
      </p:sp>
      <p:sp>
        <p:nvSpPr>
          <p:cNvPr id="19" name="灯片编号占位符 5"/>
          <p:cNvSpPr>
            <a:spLocks noGrp="1"/>
          </p:cNvSpPr>
          <p:nvPr>
            <p:ph type="sldNum" sz="quarter" idx="4"/>
          </p:nvPr>
        </p:nvSpPr>
        <p:spPr/>
        <p:txBody>
          <a:bodyPr/>
          <a:lstStyle/>
          <a:p>
            <a:fld id="{BCCA1181-1067-4BA1-B8FA-819A1231AC5B}" type="slidenum">
              <a:rPr lang="en-US" altLang="zh-CN"/>
              <a:pPr/>
              <a:t>7</a:t>
            </a:fld>
            <a:endParaRPr lang="en-US" altLang="zh-CN"/>
          </a:p>
        </p:txBody>
      </p:sp>
      <p:sp>
        <p:nvSpPr>
          <p:cNvPr id="677891" name="Rectangle 3"/>
          <p:cNvSpPr>
            <a:spLocks noChangeArrowheads="1"/>
          </p:cNvSpPr>
          <p:nvPr/>
        </p:nvSpPr>
        <p:spPr bwMode="auto">
          <a:xfrm>
            <a:off x="914400" y="1676400"/>
            <a:ext cx="7315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kumimoji="1" lang="en-US" altLang="zh-CN" sz="2400" b="1" dirty="0">
                <a:solidFill>
                  <a:srgbClr val="FF0000"/>
                </a:solidFill>
                <a:latin typeface="微软雅黑" panose="020B0503020204020204" pitchFamily="34" charset="-122"/>
                <a:ea typeface="微软雅黑" panose="020B0503020204020204" pitchFamily="34" charset="-122"/>
              </a:rPr>
              <a:t>① </a:t>
            </a:r>
            <a:r>
              <a:rPr kumimoji="1" lang="zh-CN" altLang="en-US" sz="2400" dirty="0">
                <a:latin typeface="微软雅黑" panose="020B0503020204020204" pitchFamily="34" charset="-122"/>
                <a:ea typeface="微软雅黑" panose="020B0503020204020204" pitchFamily="34" charset="-122"/>
              </a:rPr>
              <a:t>定义（速度</a:t>
            </a:r>
            <a:r>
              <a:rPr kumimoji="1" lang="zh-CN" altLang="en-US" sz="2400" dirty="0" smtClean="0">
                <a:latin typeface="微软雅黑" panose="020B0503020204020204" pitchFamily="34" charset="-122"/>
                <a:ea typeface="微软雅黑" panose="020B0503020204020204" pitchFamily="34" charset="-122"/>
              </a:rPr>
              <a:t>势函数引入的条件）</a:t>
            </a:r>
            <a:endParaRPr kumimoji="1" lang="zh-CN" altLang="en-US" sz="2400" dirty="0">
              <a:latin typeface="微软雅黑" panose="020B0503020204020204" pitchFamily="34" charset="-122"/>
              <a:ea typeface="微软雅黑" panose="020B0503020204020204" pitchFamily="34" charset="-122"/>
            </a:endParaRPr>
          </a:p>
        </p:txBody>
      </p:sp>
      <p:graphicFrame>
        <p:nvGraphicFramePr>
          <p:cNvPr id="677902" name="Object 14"/>
          <p:cNvGraphicFramePr>
            <a:graphicFrameLocks noChangeAspect="1"/>
          </p:cNvGraphicFramePr>
          <p:nvPr/>
        </p:nvGraphicFramePr>
        <p:xfrm>
          <a:off x="6106198" y="2200993"/>
          <a:ext cx="1573945" cy="552511"/>
        </p:xfrm>
        <a:graphic>
          <a:graphicData uri="http://schemas.openxmlformats.org/presentationml/2006/ole">
            <p:oleObj spid="_x0000_s237364" name="Equation" r:id="rId3" imgW="591840" imgH="209880" progId="Equation.DSMT4">
              <p:embed/>
            </p:oleObj>
          </a:graphicData>
        </a:graphic>
      </p:graphicFrame>
      <p:sp>
        <p:nvSpPr>
          <p:cNvPr id="677903" name="Rectangle 15"/>
          <p:cNvSpPr>
            <a:spLocks noChangeArrowheads="1"/>
          </p:cNvSpPr>
          <p:nvPr/>
        </p:nvSpPr>
        <p:spPr bwMode="auto">
          <a:xfrm>
            <a:off x="1341119" y="2322617"/>
            <a:ext cx="5280557" cy="8617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2000" dirty="0">
                <a:latin typeface="微软雅黑" panose="020B0503020204020204" pitchFamily="34" charset="-122"/>
                <a:ea typeface="微软雅黑" panose="020B0503020204020204" pitchFamily="34" charset="-122"/>
              </a:rPr>
              <a:t>如果在流体域内涡度为零，</a:t>
            </a:r>
            <a:r>
              <a:rPr kumimoji="1" lang="zh-CN" altLang="en-US" sz="2000" dirty="0" smtClean="0">
                <a:latin typeface="微软雅黑" panose="020B0503020204020204" pitchFamily="34" charset="-122"/>
                <a:ea typeface="微软雅黑" panose="020B0503020204020204" pitchFamily="34" charset="-122"/>
              </a:rPr>
              <a:t>即</a:t>
            </a:r>
            <a:r>
              <a:rPr kumimoji="1" lang="zh-CN" altLang="en-US" sz="2000" dirty="0">
                <a:solidFill>
                  <a:srgbClr val="FF0000"/>
                </a:solidFill>
                <a:latin typeface="微软雅黑" panose="020B0503020204020204" pitchFamily="34" charset="-122"/>
                <a:ea typeface="微软雅黑" panose="020B0503020204020204" pitchFamily="34" charset="-122"/>
              </a:rPr>
              <a:t>无旋流动</a:t>
            </a:r>
            <a:r>
              <a:rPr kumimoji="1" lang="en-US" altLang="zh-CN" sz="2000" dirty="0" smtClean="0">
                <a:latin typeface="微软雅黑" panose="020B0503020204020204" pitchFamily="34" charset="-122"/>
                <a:ea typeface="微软雅黑" panose="020B0503020204020204" pitchFamily="34" charset="-122"/>
              </a:rPr>
              <a:t>:</a:t>
            </a:r>
          </a:p>
          <a:p>
            <a:pPr eaLnBrk="0" hangingPunct="0">
              <a:spcBef>
                <a:spcPct val="50000"/>
              </a:spcBef>
            </a:pPr>
            <a:r>
              <a:rPr kumimoji="1" lang="zh-CN" altLang="en-US" sz="2000" dirty="0">
                <a:latin typeface="微软雅黑" panose="020B0503020204020204" pitchFamily="34" charset="-122"/>
                <a:ea typeface="微软雅黑" panose="020B0503020204020204" pitchFamily="34" charset="-122"/>
              </a:rPr>
              <a:t>引入势函数</a:t>
            </a:r>
            <a:endParaRPr kumimoji="1" lang="en-US" altLang="zh-CN" sz="2000" dirty="0">
              <a:latin typeface="微软雅黑" panose="020B0503020204020204" pitchFamily="34" charset="-122"/>
              <a:ea typeface="微软雅黑" panose="020B0503020204020204" pitchFamily="34" charset="-122"/>
            </a:endParaRPr>
          </a:p>
        </p:txBody>
      </p:sp>
      <p:graphicFrame>
        <p:nvGraphicFramePr>
          <p:cNvPr id="20" name="Object 7"/>
          <p:cNvGraphicFramePr>
            <a:graphicFrameLocks noChangeAspect="1"/>
          </p:cNvGraphicFramePr>
          <p:nvPr/>
        </p:nvGraphicFramePr>
        <p:xfrm>
          <a:off x="3500302" y="3059083"/>
          <a:ext cx="1600200" cy="628650"/>
        </p:xfrm>
        <a:graphic>
          <a:graphicData uri="http://schemas.openxmlformats.org/presentationml/2006/ole">
            <p:oleObj spid="_x0000_s237365" name="Equation" r:id="rId4" imgW="609336" imgH="241195" progId="">
              <p:embed/>
            </p:oleObj>
          </a:graphicData>
        </a:graphic>
      </p:graphicFrame>
      <p:grpSp>
        <p:nvGrpSpPr>
          <p:cNvPr id="21" name="Group 4"/>
          <p:cNvGrpSpPr/>
          <p:nvPr/>
        </p:nvGrpSpPr>
        <p:grpSpPr bwMode="auto">
          <a:xfrm>
            <a:off x="2660468" y="4119399"/>
            <a:ext cx="3460750" cy="1295400"/>
            <a:chOff x="1440" y="3120"/>
            <a:chExt cx="2180" cy="816"/>
          </a:xfrm>
        </p:grpSpPr>
        <p:sp>
          <p:nvSpPr>
            <p:cNvPr id="22" name="Rectangle 5"/>
            <p:cNvSpPr>
              <a:spLocks noChangeArrowheads="1"/>
            </p:cNvSpPr>
            <p:nvPr/>
          </p:nvSpPr>
          <p:spPr bwMode="auto">
            <a:xfrm>
              <a:off x="1440" y="3408"/>
              <a:ext cx="88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400" dirty="0">
                  <a:latin typeface="微软雅黑" panose="020B0503020204020204" pitchFamily="34" charset="-122"/>
                  <a:ea typeface="微软雅黑" panose="020B0503020204020204" pitchFamily="34" charset="-122"/>
                </a:rPr>
                <a:t>流体运动</a:t>
              </a:r>
            </a:p>
          </p:txBody>
        </p:sp>
        <p:sp>
          <p:nvSpPr>
            <p:cNvPr id="23" name="Rectangle 6"/>
            <p:cNvSpPr>
              <a:spLocks noChangeArrowheads="1"/>
            </p:cNvSpPr>
            <p:nvPr/>
          </p:nvSpPr>
          <p:spPr bwMode="auto">
            <a:xfrm>
              <a:off x="2736" y="3120"/>
              <a:ext cx="88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400" dirty="0">
                  <a:solidFill>
                    <a:srgbClr val="FF0000"/>
                  </a:solidFill>
                  <a:latin typeface="微软雅黑" panose="020B0503020204020204" pitchFamily="34" charset="-122"/>
                  <a:ea typeface="微软雅黑" panose="020B0503020204020204" pitchFamily="34" charset="-122"/>
                </a:rPr>
                <a:t>无旋流动</a:t>
              </a:r>
            </a:p>
          </p:txBody>
        </p:sp>
        <p:sp>
          <p:nvSpPr>
            <p:cNvPr id="24" name="Rectangle 7"/>
            <p:cNvSpPr>
              <a:spLocks noChangeArrowheads="1"/>
            </p:cNvSpPr>
            <p:nvPr/>
          </p:nvSpPr>
          <p:spPr bwMode="auto">
            <a:xfrm>
              <a:off x="2736" y="3648"/>
              <a:ext cx="88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400" dirty="0">
                  <a:solidFill>
                    <a:srgbClr val="FF0000"/>
                  </a:solidFill>
                  <a:latin typeface="微软雅黑" panose="020B0503020204020204" pitchFamily="34" charset="-122"/>
                  <a:ea typeface="微软雅黑" panose="020B0503020204020204" pitchFamily="34" charset="-122"/>
                </a:rPr>
                <a:t>有旋流动</a:t>
              </a:r>
            </a:p>
          </p:txBody>
        </p:sp>
        <p:sp>
          <p:nvSpPr>
            <p:cNvPr id="25" name="AutoShape 8"/>
            <p:cNvSpPr/>
            <p:nvPr/>
          </p:nvSpPr>
          <p:spPr bwMode="auto">
            <a:xfrm>
              <a:off x="2496" y="3216"/>
              <a:ext cx="144" cy="672"/>
            </a:xfrm>
            <a:prstGeom prst="leftBrace">
              <a:avLst>
                <a:gd name="adj1" fmla="val 38889"/>
                <a:gd name="adj2" fmla="val 50000"/>
              </a:avLst>
            </a:prstGeom>
            <a:noFill/>
            <a:ln w="60325">
              <a:solidFill>
                <a:srgbClr val="008000"/>
              </a:solid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grpSp>
      <p:sp>
        <p:nvSpPr>
          <p:cNvPr id="26" name="Oval 9"/>
          <p:cNvSpPr>
            <a:spLocks noChangeArrowheads="1"/>
          </p:cNvSpPr>
          <p:nvPr/>
        </p:nvSpPr>
        <p:spPr bwMode="auto">
          <a:xfrm>
            <a:off x="4641668" y="4043199"/>
            <a:ext cx="1600200" cy="762000"/>
          </a:xfrm>
          <a:prstGeom prst="ellipse">
            <a:avLst/>
          </a:prstGeom>
          <a:noFill/>
          <a:ln w="47625">
            <a:solidFill>
              <a:srgbClr val="0000FF"/>
            </a:solidFill>
            <a:prstDash val="dashDot"/>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345" t="242" r="345" b="33687"/>
          <a:stretch>
            <a:fillRect/>
          </a:stretch>
        </p:blipFill>
        <p:spPr bwMode="auto">
          <a:xfrm>
            <a:off x="611269" y="2939957"/>
            <a:ext cx="7575550" cy="237884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3" name="标题 2"/>
          <p:cNvSpPr>
            <a:spLocks noGrp="1"/>
          </p:cNvSpPr>
          <p:nvPr>
            <p:ph type="title"/>
          </p:nvPr>
        </p:nvSpPr>
        <p:spPr/>
        <p:txBody>
          <a:bodyPr/>
          <a:lstStyle/>
          <a:p>
            <a:r>
              <a:rPr kumimoji="1" lang="zh-CN" altLang="en-US" dirty="0">
                <a:solidFill>
                  <a:srgbClr val="002060"/>
                </a:solidFill>
              </a:rPr>
              <a:t>（</a:t>
            </a:r>
            <a:r>
              <a:rPr kumimoji="1" lang="en-US" altLang="zh-CN" dirty="0">
                <a:solidFill>
                  <a:srgbClr val="002060"/>
                </a:solidFill>
              </a:rPr>
              <a:t>1</a:t>
            </a:r>
            <a:r>
              <a:rPr kumimoji="1" lang="zh-CN" altLang="en-US" dirty="0">
                <a:solidFill>
                  <a:srgbClr val="002060"/>
                </a:solidFill>
              </a:rPr>
              <a:t>）水平散度</a:t>
            </a:r>
            <a:r>
              <a:rPr kumimoji="1" lang="zh-CN" altLang="en-US" dirty="0" smtClean="0">
                <a:solidFill>
                  <a:srgbClr val="002060"/>
                </a:solidFill>
              </a:rPr>
              <a:t>项</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70</a:t>
            </a:fld>
            <a:endParaRPr lang="zh-CN" altLang="en-US"/>
          </a:p>
        </p:txBody>
      </p:sp>
      <p:sp>
        <p:nvSpPr>
          <p:cNvPr id="7" name="Rectangle 2"/>
          <p:cNvSpPr>
            <a:spLocks noChangeArrowheads="1"/>
          </p:cNvSpPr>
          <p:nvPr/>
        </p:nvSpPr>
        <p:spPr bwMode="auto">
          <a:xfrm>
            <a:off x="611269" y="1149390"/>
            <a:ext cx="4502269" cy="5539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lnSpc>
                <a:spcPct val="150000"/>
              </a:lnSpc>
            </a:pPr>
            <a:r>
              <a:rPr kumimoji="1" lang="zh-CN" altLang="en-US" sz="2000" dirty="0" smtClean="0">
                <a:latin typeface="微软雅黑" panose="020B0503020204020204" pitchFamily="34" charset="-122"/>
                <a:ea typeface="微软雅黑" panose="020B0503020204020204" pitchFamily="34" charset="-122"/>
              </a:rPr>
              <a:t>对于北半球中高纬度大尺度大气运动</a:t>
            </a:r>
            <a:endParaRPr kumimoji="1" lang="zh-CN" altLang="en-US" sz="2000" dirty="0">
              <a:latin typeface="微软雅黑" panose="020B0503020204020204" pitchFamily="34" charset="-122"/>
              <a:ea typeface="微软雅黑" panose="020B0503020204020204" pitchFamily="34" charset="-122"/>
            </a:endParaRPr>
          </a:p>
        </p:txBody>
      </p:sp>
      <p:graphicFrame>
        <p:nvGraphicFramePr>
          <p:cNvPr id="4" name="对象 3"/>
          <p:cNvGraphicFramePr>
            <a:graphicFrameLocks/>
          </p:cNvGraphicFramePr>
          <p:nvPr/>
        </p:nvGraphicFramePr>
        <p:xfrm>
          <a:off x="860153" y="1979818"/>
          <a:ext cx="1377950" cy="807764"/>
        </p:xfrm>
        <a:graphic>
          <a:graphicData uri="http://schemas.openxmlformats.org/presentationml/2006/ole">
            <p:oleObj spid="_x0000_s299666" name="Equation" r:id="rId4" imgW="17678400" imgH="10363200" progId="Equation.DSMT4">
              <p:embed/>
            </p:oleObj>
          </a:graphicData>
        </a:graphic>
      </p:graphicFrame>
      <p:sp>
        <p:nvSpPr>
          <p:cNvPr id="10" name="Rectangle 2"/>
          <p:cNvSpPr>
            <a:spLocks noChangeArrowheads="1"/>
          </p:cNvSpPr>
          <p:nvPr/>
        </p:nvSpPr>
        <p:spPr bwMode="auto">
          <a:xfrm>
            <a:off x="395377" y="5240605"/>
            <a:ext cx="8300131" cy="1477328"/>
          </a:xfrm>
          <a:prstGeom prst="rect">
            <a:avLst/>
          </a:prstGeom>
          <a:solidFill>
            <a:schemeClr val="bg1"/>
          </a:solidFill>
          <a:ln w="9525">
            <a:solidFill>
              <a:schemeClr val="bg1"/>
            </a:solidFill>
            <a:miter lim="800000"/>
          </a:ln>
          <a:effectLst/>
        </p:spPr>
        <p:txBody>
          <a:bodyPr wrap="square">
            <a:spAutoFit/>
          </a:bodyPr>
          <a:lstStyle/>
          <a:p>
            <a:pPr indent="457200" algn="just" eaLnBrk="0" hangingPunct="0">
              <a:lnSpc>
                <a:spcPct val="150000"/>
              </a:lnSpc>
            </a:pPr>
            <a:r>
              <a:rPr kumimoji="1" lang="zh-CN" altLang="en-US" sz="2000" dirty="0">
                <a:latin typeface="微软雅黑" panose="020B0503020204020204" pitchFamily="34" charset="-122"/>
                <a:ea typeface="微软雅黑" panose="020B0503020204020204" pitchFamily="34" charset="-122"/>
              </a:rPr>
              <a:t>大气</a:t>
            </a:r>
            <a:r>
              <a:rPr kumimoji="1" lang="zh-CN" altLang="en-US" sz="2000" dirty="0" smtClean="0">
                <a:latin typeface="微软雅黑" panose="020B0503020204020204" pitchFamily="34" charset="-122"/>
                <a:ea typeface="微软雅黑" panose="020B0503020204020204" pitchFamily="34" charset="-122"/>
              </a:rPr>
              <a:t>中的气旋区域，一般来说空气有向中心的辐合运动，而在反气旋区域有辐散运动，故即使气旋和反气旋没有整体的南北移动，都有可能随时间加强。</a:t>
            </a:r>
            <a:endParaRPr kumimoji="1" lang="zh-CN" altLang="en-US" sz="2000" dirty="0">
              <a:latin typeface="微软雅黑" panose="020B0503020204020204" pitchFamily="34" charset="-122"/>
              <a:ea typeface="微软雅黑" panose="020B0503020204020204" pitchFamily="34" charset="-122"/>
            </a:endParaRPr>
          </a:p>
        </p:txBody>
      </p:sp>
      <p:graphicFrame>
        <p:nvGraphicFramePr>
          <p:cNvPr id="5" name="对象 4"/>
          <p:cNvGraphicFramePr>
            <a:graphicFrameLocks/>
          </p:cNvGraphicFramePr>
          <p:nvPr/>
        </p:nvGraphicFramePr>
        <p:xfrm>
          <a:off x="3626040" y="1751611"/>
          <a:ext cx="4320000" cy="1325891"/>
        </p:xfrm>
        <a:graphic>
          <a:graphicData uri="http://schemas.openxmlformats.org/presentationml/2006/ole">
            <p:oleObj spid="_x0000_s299667" name="Equation" r:id="rId5" imgW="73456800" imgH="22555200" progId="Equation.DSMT4">
              <p:embed/>
            </p:oleObj>
          </a:graphicData>
        </a:graphic>
      </p:graphicFrame>
      <p:sp>
        <p:nvSpPr>
          <p:cNvPr id="8" name="右箭头 7"/>
          <p:cNvSpPr/>
          <p:nvPr/>
        </p:nvSpPr>
        <p:spPr>
          <a:xfrm>
            <a:off x="2553249" y="2212616"/>
            <a:ext cx="757645" cy="40388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aphicFrame>
        <p:nvGraphicFramePr>
          <p:cNvPr id="11" name="对象 10"/>
          <p:cNvGraphicFramePr>
            <a:graphicFrameLocks/>
          </p:cNvGraphicFramePr>
          <p:nvPr/>
        </p:nvGraphicFramePr>
        <p:xfrm>
          <a:off x="5716371" y="274639"/>
          <a:ext cx="2540000" cy="709612"/>
        </p:xfrm>
        <a:graphic>
          <a:graphicData uri="http://schemas.openxmlformats.org/presentationml/2006/ole">
            <p:oleObj spid="_x0000_s299668" name="Equation" r:id="rId6" imgW="39319200" imgH="109728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l-GR" dirty="0">
                <a:solidFill>
                  <a:srgbClr val="002060"/>
                </a:solidFill>
              </a:rPr>
              <a:t>（</a:t>
            </a:r>
            <a:r>
              <a:rPr kumimoji="1" lang="el-GR" altLang="zh-CN" dirty="0">
                <a:solidFill>
                  <a:srgbClr val="002060"/>
                </a:solidFill>
              </a:rPr>
              <a:t>2</a:t>
            </a:r>
            <a:r>
              <a:rPr kumimoji="1" lang="zh-CN" altLang="el-GR" dirty="0">
                <a:solidFill>
                  <a:srgbClr val="002060"/>
                </a:solidFill>
              </a:rPr>
              <a:t>）</a:t>
            </a:r>
            <a:r>
              <a:rPr kumimoji="1" lang="el-GR" altLang="zh-CN" dirty="0">
                <a:solidFill>
                  <a:srgbClr val="002060"/>
                </a:solidFill>
              </a:rPr>
              <a:t>β</a:t>
            </a:r>
            <a:r>
              <a:rPr kumimoji="1" lang="zh-CN" altLang="en-US" dirty="0">
                <a:solidFill>
                  <a:srgbClr val="002060"/>
                </a:solidFill>
              </a:rPr>
              <a:t>效应项</a:t>
            </a:r>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71</a:t>
            </a:fld>
            <a:endParaRPr lang="zh-CN" altLang="en-US"/>
          </a:p>
        </p:txBody>
      </p:sp>
      <p:sp>
        <p:nvSpPr>
          <p:cNvPr id="7" name="Rectangle 2"/>
          <p:cNvSpPr>
            <a:spLocks noChangeArrowheads="1"/>
          </p:cNvSpPr>
          <p:nvPr/>
        </p:nvSpPr>
        <p:spPr bwMode="auto">
          <a:xfrm>
            <a:off x="903228" y="3697360"/>
            <a:ext cx="4174381" cy="24006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lnSpc>
                <a:spcPct val="150000"/>
              </a:lnSpc>
            </a:pPr>
            <a:r>
              <a:rPr kumimoji="1" lang="zh-CN" altLang="en-US" sz="2000" dirty="0" smtClean="0">
                <a:latin typeface="微软雅黑" panose="020B0503020204020204" pitchFamily="34" charset="-122"/>
                <a:ea typeface="微软雅黑" panose="020B0503020204020204" pitchFamily="34" charset="-122"/>
              </a:rPr>
              <a:t>在北半球，</a:t>
            </a:r>
            <a:r>
              <a:rPr kumimoji="1" lang="en-US" altLang="zh-CN" sz="2000" dirty="0" smtClean="0">
                <a:latin typeface="微软雅黑" panose="020B0503020204020204" pitchFamily="34" charset="-122"/>
                <a:ea typeface="微软雅黑" panose="020B0503020204020204" pitchFamily="34" charset="-122"/>
              </a:rPr>
              <a:t>f</a:t>
            </a:r>
            <a:r>
              <a:rPr kumimoji="1" lang="zh-CN" altLang="en-US" sz="2000" dirty="0" smtClean="0">
                <a:latin typeface="微软雅黑" panose="020B0503020204020204" pitchFamily="34" charset="-122"/>
                <a:ea typeface="微软雅黑" panose="020B0503020204020204" pitchFamily="34" charset="-122"/>
              </a:rPr>
              <a:t>随纬度的增加而增大</a:t>
            </a:r>
            <a:endParaRPr kumimoji="1" lang="en-US" altLang="zh-CN" sz="2000" dirty="0" smtClean="0">
              <a:latin typeface="微软雅黑" panose="020B0503020204020204" pitchFamily="34" charset="-122"/>
              <a:ea typeface="微软雅黑" panose="020B0503020204020204" pitchFamily="34" charset="-122"/>
            </a:endParaRPr>
          </a:p>
          <a:p>
            <a:pPr eaLnBrk="0" hangingPunct="0">
              <a:lnSpc>
                <a:spcPct val="150000"/>
              </a:lnSpc>
            </a:pPr>
            <a:endParaRPr kumimoji="1" lang="en-US" altLang="zh-CN" sz="2000" dirty="0" smtClean="0">
              <a:latin typeface="微软雅黑" panose="020B0503020204020204" pitchFamily="34" charset="-122"/>
              <a:ea typeface="微软雅黑" panose="020B0503020204020204" pitchFamily="34" charset="-122"/>
            </a:endParaRPr>
          </a:p>
          <a:p>
            <a:pPr eaLnBrk="0" hangingPunct="0">
              <a:lnSpc>
                <a:spcPct val="150000"/>
              </a:lnSpc>
            </a:pPr>
            <a:r>
              <a:rPr kumimoji="1" lang="zh-CN" altLang="en-US" sz="2000" dirty="0" smtClean="0">
                <a:latin typeface="微软雅黑" panose="020B0503020204020204" pitchFamily="34" charset="-122"/>
                <a:ea typeface="微软雅黑" panose="020B0503020204020204" pitchFamily="34" charset="-122"/>
              </a:rPr>
              <a:t>当气块向北运动</a:t>
            </a:r>
            <a:r>
              <a:rPr kumimoji="1" lang="zh-CN" altLang="en-US" sz="2000" dirty="0" smtClean="0">
                <a:latin typeface="微软雅黑" panose="020B0503020204020204" pitchFamily="34" charset="-122"/>
                <a:ea typeface="微软雅黑" panose="020B0503020204020204" pitchFamily="34" charset="-122"/>
              </a:rPr>
              <a:t>时</a:t>
            </a:r>
            <a:endParaRPr kumimoji="1" lang="en-US" altLang="zh-CN" sz="2000" dirty="0" smtClean="0">
              <a:latin typeface="微软雅黑" panose="020B0503020204020204" pitchFamily="34" charset="-122"/>
              <a:ea typeface="微软雅黑" panose="020B0503020204020204" pitchFamily="34" charset="-122"/>
            </a:endParaRPr>
          </a:p>
          <a:p>
            <a:pPr eaLnBrk="0" hangingPunct="0">
              <a:lnSpc>
                <a:spcPct val="150000"/>
              </a:lnSpc>
            </a:pPr>
            <a:endParaRPr kumimoji="1" lang="en-US" altLang="zh-CN" sz="2000" dirty="0" smtClean="0">
              <a:latin typeface="微软雅黑" panose="020B0503020204020204" pitchFamily="34" charset="-122"/>
              <a:ea typeface="微软雅黑" panose="020B0503020204020204" pitchFamily="34" charset="-122"/>
            </a:endParaRPr>
          </a:p>
          <a:p>
            <a:pPr eaLnBrk="0" hangingPunct="0">
              <a:lnSpc>
                <a:spcPct val="150000"/>
              </a:lnSpc>
            </a:pPr>
            <a:r>
              <a:rPr kumimoji="1" lang="zh-CN" altLang="en-US" sz="2000" dirty="0" smtClean="0">
                <a:latin typeface="微软雅黑" panose="020B0503020204020204" pitchFamily="34" charset="-122"/>
                <a:ea typeface="微软雅黑" panose="020B0503020204020204" pitchFamily="34" charset="-122"/>
              </a:rPr>
              <a:t>当</a:t>
            </a:r>
            <a:r>
              <a:rPr kumimoji="1" lang="zh-CN" altLang="en-US" sz="2000" dirty="0">
                <a:latin typeface="微软雅黑" panose="020B0503020204020204" pitchFamily="34" charset="-122"/>
                <a:ea typeface="微软雅黑" panose="020B0503020204020204" pitchFamily="34" charset="-122"/>
              </a:rPr>
              <a:t>气块</a:t>
            </a:r>
            <a:r>
              <a:rPr kumimoji="1" lang="zh-CN" altLang="en-US" sz="2000" dirty="0" smtClean="0">
                <a:latin typeface="微软雅黑" panose="020B0503020204020204" pitchFamily="34" charset="-122"/>
                <a:ea typeface="微软雅黑" panose="020B0503020204020204" pitchFamily="34" charset="-122"/>
              </a:rPr>
              <a:t>向南运动时</a:t>
            </a:r>
            <a:endParaRPr kumimoji="1" lang="en-US" altLang="zh-CN" sz="2000" dirty="0">
              <a:latin typeface="微软雅黑" panose="020B0503020204020204" pitchFamily="34" charset="-122"/>
              <a:ea typeface="微软雅黑" panose="020B0503020204020204" pitchFamily="34" charset="-122"/>
            </a:endParaRPr>
          </a:p>
        </p:txBody>
      </p:sp>
      <p:graphicFrame>
        <p:nvGraphicFramePr>
          <p:cNvPr id="4" name="对象 3"/>
          <p:cNvGraphicFramePr>
            <a:graphicFrameLocks/>
          </p:cNvGraphicFramePr>
          <p:nvPr/>
        </p:nvGraphicFramePr>
        <p:xfrm>
          <a:off x="3154363" y="1240518"/>
          <a:ext cx="1663700" cy="2043112"/>
        </p:xfrm>
        <a:graphic>
          <a:graphicData uri="http://schemas.openxmlformats.org/presentationml/2006/ole">
            <p:oleObj spid="_x0000_s364549" name="Equation" r:id="rId3" imgW="21336000" imgH="26212800" progId="Equation.DSMT4">
              <p:embed/>
            </p:oleObj>
          </a:graphicData>
        </a:graphic>
      </p:graphicFrame>
      <p:graphicFrame>
        <p:nvGraphicFramePr>
          <p:cNvPr id="5" name="对象 4"/>
          <p:cNvGraphicFramePr>
            <a:graphicFrameLocks/>
          </p:cNvGraphicFramePr>
          <p:nvPr/>
        </p:nvGraphicFramePr>
        <p:xfrm>
          <a:off x="4818062" y="3791991"/>
          <a:ext cx="2708817" cy="405539"/>
        </p:xfrm>
        <a:graphic>
          <a:graphicData uri="http://schemas.openxmlformats.org/presentationml/2006/ole">
            <p:oleObj spid="_x0000_s364548" name="Equation" r:id="rId4" imgW="32613600" imgH="4876800" progId="Equation.DSMT4">
              <p:embed/>
            </p:oleObj>
          </a:graphicData>
        </a:graphic>
      </p:graphicFrame>
      <p:graphicFrame>
        <p:nvGraphicFramePr>
          <p:cNvPr id="6" name="对象 5"/>
          <p:cNvGraphicFramePr>
            <a:graphicFrameLocks/>
          </p:cNvGraphicFramePr>
          <p:nvPr/>
        </p:nvGraphicFramePr>
        <p:xfrm>
          <a:off x="4241800" y="4905375"/>
          <a:ext cx="63500" cy="25400"/>
        </p:xfrm>
        <a:graphic>
          <a:graphicData uri="http://schemas.openxmlformats.org/presentationml/2006/ole">
            <p:oleObj spid="_x0000_s364547" name="Equation" r:id="rId5" imgW="990360" imgH="393480" progId="Equation.DSMT4">
              <p:embed/>
            </p:oleObj>
          </a:graphicData>
        </a:graphic>
      </p:graphicFrame>
      <p:graphicFrame>
        <p:nvGraphicFramePr>
          <p:cNvPr id="12" name="对象 11"/>
          <p:cNvGraphicFramePr>
            <a:graphicFrameLocks/>
          </p:cNvGraphicFramePr>
          <p:nvPr/>
        </p:nvGraphicFramePr>
        <p:xfrm>
          <a:off x="3637457" y="5504355"/>
          <a:ext cx="1913493" cy="612775"/>
        </p:xfrm>
        <a:graphic>
          <a:graphicData uri="http://schemas.openxmlformats.org/presentationml/2006/ole">
            <p:oleObj spid="_x0000_s364546" name="Equation" r:id="rId6" imgW="23774400" imgH="9448800" progId="Equation.DSMT4">
              <p:embed/>
            </p:oleObj>
          </a:graphicData>
        </a:graphic>
      </p:graphicFrame>
      <p:graphicFrame>
        <p:nvGraphicFramePr>
          <p:cNvPr id="10" name="对象 9"/>
          <p:cNvGraphicFramePr>
            <a:graphicFrameLocks/>
          </p:cNvGraphicFramePr>
          <p:nvPr/>
        </p:nvGraphicFramePr>
        <p:xfrm>
          <a:off x="6603546" y="359745"/>
          <a:ext cx="1181100" cy="649287"/>
        </p:xfrm>
        <a:graphic>
          <a:graphicData uri="http://schemas.openxmlformats.org/presentationml/2006/ole">
            <p:oleObj spid="_x0000_s364545" name="Equation" r:id="rId7" imgW="18288000" imgH="10058400" progId="Equation.DSMT4">
              <p:embed/>
            </p:oleObj>
          </a:graphicData>
        </a:graphic>
      </p:graphicFrame>
      <p:graphicFrame>
        <p:nvGraphicFramePr>
          <p:cNvPr id="364550" name="Object 6" descr="image147"/>
          <p:cNvGraphicFramePr>
            <a:graphicFrameLocks/>
          </p:cNvGraphicFramePr>
          <p:nvPr/>
        </p:nvGraphicFramePr>
        <p:xfrm>
          <a:off x="3631135" y="4629505"/>
          <a:ext cx="1769204" cy="706287"/>
        </p:xfrm>
        <a:graphic>
          <a:graphicData uri="http://schemas.openxmlformats.org/presentationml/2006/ole">
            <p:oleObj spid="_x0000_s364550" name="Equation" r:id="rId8" imgW="990360" imgH="39348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solidFill>
                  <a:srgbClr val="002060"/>
                </a:solidFill>
              </a:rPr>
              <a:t>（</a:t>
            </a:r>
            <a:r>
              <a:rPr kumimoji="1" lang="en-US" altLang="zh-CN" dirty="0">
                <a:solidFill>
                  <a:srgbClr val="002060"/>
                </a:solidFill>
              </a:rPr>
              <a:t>3</a:t>
            </a:r>
            <a:r>
              <a:rPr kumimoji="1" lang="zh-CN" altLang="en-US" dirty="0" smtClean="0">
                <a:solidFill>
                  <a:srgbClr val="002060"/>
                </a:solidFill>
              </a:rPr>
              <a:t>）</a:t>
            </a:r>
            <a:r>
              <a:rPr kumimoji="1" lang="zh-CN" altLang="en-US" dirty="0">
                <a:solidFill>
                  <a:srgbClr val="002060"/>
                </a:solidFill>
              </a:rPr>
              <a:t>力管项</a:t>
            </a:r>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72</a:t>
            </a:fld>
            <a:endParaRPr lang="zh-CN" altLang="en-US"/>
          </a:p>
        </p:txBody>
      </p:sp>
      <p:graphicFrame>
        <p:nvGraphicFramePr>
          <p:cNvPr id="9" name="对象 8"/>
          <p:cNvGraphicFramePr>
            <a:graphicFrameLocks/>
          </p:cNvGraphicFramePr>
          <p:nvPr/>
        </p:nvGraphicFramePr>
        <p:xfrm>
          <a:off x="5771424" y="281706"/>
          <a:ext cx="2616200" cy="708025"/>
        </p:xfrm>
        <a:graphic>
          <a:graphicData uri="http://schemas.openxmlformats.org/presentationml/2006/ole">
            <p:oleObj spid="_x0000_s301455" name="Equation" r:id="rId3" imgW="40538400" imgH="10972800" progId="Equation.DSMT4">
              <p:embed/>
            </p:oleObj>
          </a:graphicData>
        </a:graphic>
      </p:graphicFrame>
      <p:graphicFrame>
        <p:nvGraphicFramePr>
          <p:cNvPr id="10" name="对象 9"/>
          <p:cNvGraphicFramePr>
            <a:graphicFrameLocks/>
          </p:cNvGraphicFramePr>
          <p:nvPr/>
        </p:nvGraphicFramePr>
        <p:xfrm>
          <a:off x="703034" y="2339192"/>
          <a:ext cx="3738563" cy="1062037"/>
        </p:xfrm>
        <a:graphic>
          <a:graphicData uri="http://schemas.openxmlformats.org/presentationml/2006/ole">
            <p:oleObj spid="_x0000_s301456" name="Equation" r:id="rId4" imgW="57912000" imgH="16459200" progId="Equation.DSMT4">
              <p:embed/>
            </p:oleObj>
          </a:graphicData>
        </a:graphic>
      </p:graphicFrame>
      <p:pic>
        <p:nvPicPr>
          <p:cNvPr id="12" name="图片 11"/>
          <p:cNvPicPr>
            <a:picLocks noChangeAspect="1"/>
          </p:cNvPicPr>
          <p:nvPr/>
        </p:nvPicPr>
        <p:blipFill>
          <a:blip r:embed="rId5" cstate="print"/>
          <a:stretch>
            <a:fillRect/>
          </a:stretch>
        </p:blipFill>
        <p:spPr>
          <a:xfrm>
            <a:off x="4341686" y="2870210"/>
            <a:ext cx="3901520" cy="3332957"/>
          </a:xfrm>
          <a:prstGeom prst="rect">
            <a:avLst/>
          </a:prstGeom>
        </p:spPr>
      </p:pic>
      <p:sp>
        <p:nvSpPr>
          <p:cNvPr id="13" name="Rectangle 4"/>
          <p:cNvSpPr>
            <a:spLocks noChangeArrowheads="1"/>
          </p:cNvSpPr>
          <p:nvPr/>
        </p:nvSpPr>
        <p:spPr bwMode="auto">
          <a:xfrm>
            <a:off x="607240" y="1406980"/>
            <a:ext cx="4281690" cy="5048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bevel/>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2000" b="0" dirty="0" smtClean="0">
                <a:latin typeface="微软雅黑" panose="020B0503020204020204" pitchFamily="34" charset="-122"/>
                <a:ea typeface="微软雅黑" panose="020B0503020204020204" pitchFamily="34" charset="-122"/>
                <a:sym typeface="Arial" panose="020B0604020202020204" pitchFamily="34" charset="0"/>
              </a:rPr>
              <a:t>力管存在的充要条件：</a:t>
            </a:r>
            <a:r>
              <a:rPr lang="zh-CN" altLang="en-US" sz="2000" dirty="0" smtClean="0">
                <a:solidFill>
                  <a:srgbClr val="C00000"/>
                </a:solidFill>
                <a:latin typeface="微软雅黑" panose="020B0503020204020204" pitchFamily="34" charset="-122"/>
                <a:ea typeface="微软雅黑" panose="020B0503020204020204" pitchFamily="34" charset="-122"/>
                <a:sym typeface="Arial" panose="020B0604020202020204" pitchFamily="34" charset="0"/>
              </a:rPr>
              <a:t>大气的斜压性</a:t>
            </a:r>
            <a:endParaRPr lang="zh-CN" altLang="en-US" sz="1600" dirty="0">
              <a:solidFill>
                <a:srgbClr val="C00000"/>
              </a:solidFill>
              <a:latin typeface="Calibri" panose="020F050202020403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solidFill>
                  <a:srgbClr val="002060"/>
                </a:solidFill>
              </a:rPr>
              <a:t>（</a:t>
            </a:r>
            <a:r>
              <a:rPr kumimoji="1" lang="en-US" altLang="zh-CN" dirty="0">
                <a:solidFill>
                  <a:srgbClr val="002060"/>
                </a:solidFill>
              </a:rPr>
              <a:t>4</a:t>
            </a:r>
            <a:r>
              <a:rPr kumimoji="1" lang="zh-CN" altLang="en-US" dirty="0">
                <a:solidFill>
                  <a:srgbClr val="002060"/>
                </a:solidFill>
              </a:rPr>
              <a:t>）扭转项</a:t>
            </a:r>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73</a:t>
            </a:fld>
            <a:endParaRPr lang="zh-CN" altLang="en-US"/>
          </a:p>
        </p:txBody>
      </p:sp>
      <p:sp>
        <p:nvSpPr>
          <p:cNvPr id="7" name="Rectangle 2"/>
          <p:cNvSpPr>
            <a:spLocks noChangeArrowheads="1"/>
          </p:cNvSpPr>
          <p:nvPr/>
        </p:nvSpPr>
        <p:spPr bwMode="auto">
          <a:xfrm>
            <a:off x="823836" y="5723455"/>
            <a:ext cx="7632187" cy="1015663"/>
          </a:xfrm>
          <a:prstGeom prst="rect">
            <a:avLst/>
          </a:prstGeom>
          <a:solidFill>
            <a:schemeClr val="bg1"/>
          </a:solidFill>
          <a:ln>
            <a:noFill/>
          </a:ln>
          <a:effectLst/>
        </p:spPr>
        <p:txBody>
          <a:bodyPr wrap="square">
            <a:spAutoFit/>
          </a:bodyPr>
          <a:lstStyle/>
          <a:p>
            <a:pPr indent="457200" eaLnBrk="0" hangingPunct="0">
              <a:lnSpc>
                <a:spcPct val="150000"/>
              </a:lnSpc>
            </a:pPr>
            <a:r>
              <a:rPr kumimoji="1" lang="zh-CN" altLang="en-US" sz="2000" dirty="0" smtClean="0">
                <a:latin typeface="微软雅黑" panose="020B0503020204020204" pitchFamily="34" charset="-122"/>
                <a:ea typeface="微软雅黑" panose="020B0503020204020204" pitchFamily="34" charset="-122"/>
              </a:rPr>
              <a:t>其中，</a:t>
            </a:r>
            <a:r>
              <a:rPr kumimoji="1" lang="el-GR" altLang="zh-CN" sz="2000" dirty="0" smtClean="0">
                <a:latin typeface="微软雅黑" panose="020B0503020204020204" pitchFamily="34" charset="-122"/>
                <a:ea typeface="微软雅黑" panose="020B0503020204020204" pitchFamily="34" charset="-122"/>
              </a:rPr>
              <a:t>ξ</a:t>
            </a:r>
            <a:r>
              <a:rPr kumimoji="1" lang="zh-CN" altLang="en-US" sz="2000" dirty="0" smtClean="0">
                <a:latin typeface="微软雅黑" panose="020B0503020204020204" pitchFamily="34" charset="-122"/>
                <a:ea typeface="微软雅黑" panose="020B0503020204020204" pitchFamily="34" charset="-122"/>
              </a:rPr>
              <a:t>和</a:t>
            </a:r>
            <a:r>
              <a:rPr kumimoji="1" lang="el-GR" altLang="zh-CN" sz="2000" dirty="0" smtClean="0">
                <a:latin typeface="微软雅黑" panose="020B0503020204020204" pitchFamily="34" charset="-122"/>
                <a:ea typeface="微软雅黑" panose="020B0503020204020204" pitchFamily="34" charset="-122"/>
              </a:rPr>
              <a:t>η</a:t>
            </a:r>
            <a:r>
              <a:rPr kumimoji="1" lang="zh-CN" altLang="en-US" sz="2000" dirty="0" smtClean="0">
                <a:latin typeface="微软雅黑" panose="020B0503020204020204" pitchFamily="34" charset="-122"/>
                <a:ea typeface="微软雅黑" panose="020B0503020204020204" pitchFamily="34" charset="-122"/>
              </a:rPr>
              <a:t>分别为涡度在</a:t>
            </a:r>
            <a:r>
              <a:rPr kumimoji="1" lang="en-US" altLang="zh-CN" sz="2000" dirty="0" smtClean="0">
                <a:latin typeface="微软雅黑" panose="020B0503020204020204" pitchFamily="34" charset="-122"/>
                <a:ea typeface="微软雅黑" panose="020B0503020204020204" pitchFamily="34" charset="-122"/>
              </a:rPr>
              <a:t>x</a:t>
            </a:r>
            <a:r>
              <a:rPr kumimoji="1" lang="zh-CN" altLang="en-US" sz="2000" dirty="0" smtClean="0">
                <a:latin typeface="微软雅黑" panose="020B0503020204020204" pitchFamily="34" charset="-122"/>
                <a:ea typeface="微软雅黑" panose="020B0503020204020204" pitchFamily="34" charset="-122"/>
              </a:rPr>
              <a:t>和</a:t>
            </a:r>
            <a:r>
              <a:rPr kumimoji="1" lang="en-US" altLang="zh-CN" sz="2000" dirty="0" smtClean="0">
                <a:latin typeface="微软雅黑" panose="020B0503020204020204" pitchFamily="34" charset="-122"/>
                <a:ea typeface="微软雅黑" panose="020B0503020204020204" pitchFamily="34" charset="-122"/>
              </a:rPr>
              <a:t>y</a:t>
            </a:r>
            <a:r>
              <a:rPr kumimoji="1" lang="zh-CN" altLang="en-US" sz="2000" dirty="0" smtClean="0">
                <a:latin typeface="微软雅黑" panose="020B0503020204020204" pitchFamily="34" charset="-122"/>
                <a:ea typeface="微软雅黑" panose="020B0503020204020204" pitchFamily="34" charset="-122"/>
              </a:rPr>
              <a:t>方向的分量，表明</a:t>
            </a:r>
            <a:r>
              <a:rPr kumimoji="1" lang="zh-CN" altLang="en-US" sz="2000" dirty="0" smtClean="0">
                <a:solidFill>
                  <a:srgbClr val="C00000"/>
                </a:solidFill>
                <a:latin typeface="微软雅黑" panose="020B0503020204020204" pitchFamily="34" charset="-122"/>
                <a:ea typeface="微软雅黑" panose="020B0503020204020204" pitchFamily="34" charset="-122"/>
              </a:rPr>
              <a:t>垂直速度水平分布不均匀，会使得水平涡管倾斜而转变为垂直涡管。</a:t>
            </a:r>
            <a:endParaRPr kumimoji="1" lang="en-US" altLang="zh-CN" sz="2000" dirty="0">
              <a:solidFill>
                <a:srgbClr val="C00000"/>
              </a:solidFill>
              <a:latin typeface="微软雅黑" panose="020B0503020204020204" pitchFamily="34" charset="-122"/>
              <a:ea typeface="微软雅黑" panose="020B0503020204020204" pitchFamily="34" charset="-122"/>
            </a:endParaRPr>
          </a:p>
        </p:txBody>
      </p:sp>
      <p:graphicFrame>
        <p:nvGraphicFramePr>
          <p:cNvPr id="8" name="对象 7"/>
          <p:cNvGraphicFramePr>
            <a:graphicFrameLocks/>
          </p:cNvGraphicFramePr>
          <p:nvPr/>
        </p:nvGraphicFramePr>
        <p:xfrm>
          <a:off x="1683787" y="1139165"/>
          <a:ext cx="5782334" cy="1706263"/>
        </p:xfrm>
        <a:graphic>
          <a:graphicData uri="http://schemas.openxmlformats.org/presentationml/2006/ole">
            <p:oleObj spid="_x0000_s365570" name="Equation" r:id="rId3" imgW="74371200" imgH="21945600" progId="Equation.DSMT4">
              <p:embed/>
            </p:oleObj>
          </a:graphicData>
        </a:graphic>
      </p:graphicFrame>
      <p:pic>
        <p:nvPicPr>
          <p:cNvPr id="11" name="Picture 2"/>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t="12619"/>
          <a:stretch>
            <a:fillRect/>
          </a:stretch>
        </p:blipFill>
        <p:spPr bwMode="auto">
          <a:xfrm>
            <a:off x="1683787" y="2920758"/>
            <a:ext cx="5654293" cy="272736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aphicFrame>
        <p:nvGraphicFramePr>
          <p:cNvPr id="10" name="对象 9"/>
          <p:cNvGraphicFramePr>
            <a:graphicFrameLocks/>
          </p:cNvGraphicFramePr>
          <p:nvPr/>
        </p:nvGraphicFramePr>
        <p:xfrm>
          <a:off x="6357483" y="323025"/>
          <a:ext cx="2046287" cy="649288"/>
        </p:xfrm>
        <a:graphic>
          <a:graphicData uri="http://schemas.openxmlformats.org/presentationml/2006/ole">
            <p:oleObj spid="_x0000_s365569" name="Equation" r:id="rId5" imgW="31699200" imgH="100584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solidFill>
                  <a:srgbClr val="002060"/>
                </a:solidFill>
              </a:rPr>
              <a:t>（</a:t>
            </a:r>
            <a:r>
              <a:rPr kumimoji="1" lang="en-US" altLang="zh-CN" dirty="0">
                <a:solidFill>
                  <a:srgbClr val="002060"/>
                </a:solidFill>
              </a:rPr>
              <a:t>5</a:t>
            </a:r>
            <a:r>
              <a:rPr kumimoji="1" lang="zh-CN" altLang="en-US" dirty="0" smtClean="0">
                <a:solidFill>
                  <a:srgbClr val="002060"/>
                </a:solidFill>
              </a:rPr>
              <a:t>）</a:t>
            </a:r>
            <a:r>
              <a:rPr kumimoji="1" lang="zh-CN" altLang="en-US" dirty="0">
                <a:solidFill>
                  <a:srgbClr val="002060"/>
                </a:solidFill>
              </a:rPr>
              <a:t>摩擦项</a:t>
            </a:r>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74</a:t>
            </a:fld>
            <a:endParaRPr lang="zh-CN" altLang="en-US"/>
          </a:p>
        </p:txBody>
      </p:sp>
      <p:graphicFrame>
        <p:nvGraphicFramePr>
          <p:cNvPr id="9" name="对象 8"/>
          <p:cNvGraphicFramePr>
            <a:graphicFrameLocks/>
          </p:cNvGraphicFramePr>
          <p:nvPr/>
        </p:nvGraphicFramePr>
        <p:xfrm>
          <a:off x="6421937" y="374860"/>
          <a:ext cx="1595438" cy="688975"/>
        </p:xfrm>
        <a:graphic>
          <a:graphicData uri="http://schemas.openxmlformats.org/presentationml/2006/ole">
            <p:oleObj spid="_x0000_s366594" name="Equation" r:id="rId3" imgW="24688800" imgH="10668000" progId="Equation.DSMT4">
              <p:embed/>
            </p:oleObj>
          </a:graphicData>
        </a:graphic>
      </p:graphicFrame>
      <p:graphicFrame>
        <p:nvGraphicFramePr>
          <p:cNvPr id="12" name="对象 11"/>
          <p:cNvGraphicFramePr>
            <a:graphicFrameLocks/>
          </p:cNvGraphicFramePr>
          <p:nvPr/>
        </p:nvGraphicFramePr>
        <p:xfrm>
          <a:off x="3595324" y="1996167"/>
          <a:ext cx="1516608" cy="1018897"/>
        </p:xfrm>
        <a:graphic>
          <a:graphicData uri="http://schemas.openxmlformats.org/presentationml/2006/ole">
            <p:oleObj spid="_x0000_s366593" name="Equation" r:id="rId4" imgW="15849600" imgH="10668000" progId="Equation.DSMT4">
              <p:embed/>
            </p:oleObj>
          </a:graphicData>
        </a:graphic>
      </p:graphicFrame>
      <p:sp>
        <p:nvSpPr>
          <p:cNvPr id="13" name="Rectangle 4"/>
          <p:cNvSpPr>
            <a:spLocks noChangeArrowheads="1"/>
          </p:cNvSpPr>
          <p:nvPr/>
        </p:nvSpPr>
        <p:spPr bwMode="auto">
          <a:xfrm>
            <a:off x="973000" y="1147065"/>
            <a:ext cx="4281690" cy="5048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bevel/>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2000" b="0" dirty="0" smtClean="0">
                <a:latin typeface="微软雅黑" panose="020B0503020204020204" pitchFamily="34" charset="-122"/>
                <a:ea typeface="微软雅黑" panose="020B0503020204020204" pitchFamily="34" charset="-122"/>
                <a:sym typeface="Arial" panose="020B0604020202020204" pitchFamily="34" charset="0"/>
              </a:rPr>
              <a:t>反映流体黏性的作用</a:t>
            </a:r>
            <a:endParaRPr lang="zh-CN" altLang="en-US" sz="1600" dirty="0">
              <a:solidFill>
                <a:srgbClr val="C00000"/>
              </a:solidFill>
              <a:latin typeface="Calibri" panose="020F050202020403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492712" y="994300"/>
            <a:ext cx="8062913" cy="1477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indent="457200">
              <a:lnSpc>
                <a:spcPct val="150000"/>
              </a:lnSpc>
              <a:spcBef>
                <a:spcPct val="50000"/>
              </a:spcBef>
            </a:pPr>
            <a:r>
              <a:rPr lang="zh-CN" altLang="en-US" sz="2000" b="0" dirty="0" smtClean="0">
                <a:latin typeface="Calibri" panose="020F0502020204030204" pitchFamily="34" charset="0"/>
                <a:ea typeface="微软雅黑" panose="020B0503020204020204" pitchFamily="34" charset="-122"/>
              </a:rPr>
              <a:t>由于</a:t>
            </a:r>
            <a:r>
              <a:rPr lang="zh-CN" altLang="en-US" sz="2000" b="0" dirty="0">
                <a:latin typeface="Calibri" panose="020F0502020204030204" pitchFamily="34" charset="0"/>
                <a:ea typeface="微软雅黑" panose="020B0503020204020204" pitchFamily="34" charset="-122"/>
              </a:rPr>
              <a:t>大尺度大气运动为</a:t>
            </a:r>
            <a:r>
              <a:rPr lang="zh-CN" altLang="en-US" sz="2000" b="0" dirty="0">
                <a:solidFill>
                  <a:srgbClr val="C00000"/>
                </a:solidFill>
                <a:latin typeface="Calibri" panose="020F0502020204030204" pitchFamily="34" charset="0"/>
                <a:ea typeface="微软雅黑" panose="020B0503020204020204" pitchFamily="34" charset="-122"/>
              </a:rPr>
              <a:t>准水平</a:t>
            </a:r>
            <a:r>
              <a:rPr lang="zh-CN" altLang="en-US" sz="2000" b="0" dirty="0">
                <a:latin typeface="Calibri" panose="020F0502020204030204" pitchFamily="34" charset="0"/>
                <a:ea typeface="微软雅黑" panose="020B0503020204020204" pitchFamily="34" charset="-122"/>
              </a:rPr>
              <a:t>，即u,v&gt;&gt;w，因此若在垂直涡度方程中</a:t>
            </a:r>
            <a:r>
              <a:rPr lang="zh-CN" altLang="en-US" sz="2000" b="0" dirty="0" smtClean="0">
                <a:latin typeface="Calibri" panose="020F0502020204030204" pitchFamily="34" charset="0"/>
                <a:ea typeface="微软雅黑" panose="020B0503020204020204" pitchFamily="34" charset="-122"/>
              </a:rPr>
              <a:t>忽略w</a:t>
            </a:r>
            <a:r>
              <a:rPr lang="zh-CN" altLang="en-US" sz="2000" b="0" dirty="0">
                <a:latin typeface="Calibri" panose="020F0502020204030204" pitchFamily="34" charset="0"/>
                <a:ea typeface="微软雅黑" panose="020B0503020204020204" pitchFamily="34" charset="-122"/>
              </a:rPr>
              <a:t>的作用，并假设大气是</a:t>
            </a:r>
            <a:r>
              <a:rPr lang="zh-CN" altLang="en-US" sz="2000" b="0" dirty="0" smtClean="0">
                <a:solidFill>
                  <a:srgbClr val="002060"/>
                </a:solidFill>
                <a:latin typeface="Calibri" panose="020F0502020204030204" pitchFamily="34" charset="0"/>
                <a:ea typeface="微软雅黑" panose="020B0503020204020204" pitchFamily="34" charset="-122"/>
              </a:rPr>
              <a:t>正压</a:t>
            </a:r>
            <a:r>
              <a:rPr lang="zh-CN" altLang="en-US" sz="2000" b="0" dirty="0" smtClean="0">
                <a:latin typeface="Calibri" panose="020F0502020204030204" pitchFamily="34" charset="0"/>
                <a:ea typeface="微软雅黑" panose="020B0503020204020204" pitchFamily="34" charset="-122"/>
              </a:rPr>
              <a:t>的</a:t>
            </a:r>
            <a:r>
              <a:rPr lang="zh-CN" altLang="en-US" sz="2000" b="0" dirty="0" smtClean="0">
                <a:solidFill>
                  <a:srgbClr val="002060"/>
                </a:solidFill>
                <a:latin typeface="Calibri" panose="020F0502020204030204" pitchFamily="34" charset="0"/>
                <a:ea typeface="微软雅黑" panose="020B0503020204020204" pitchFamily="34" charset="-122"/>
              </a:rPr>
              <a:t>理想流体，</a:t>
            </a:r>
            <a:r>
              <a:rPr lang="zh-CN" altLang="en-US" sz="2000" b="0" dirty="0" smtClean="0">
                <a:latin typeface="Calibri" panose="020F0502020204030204" pitchFamily="34" charset="0"/>
                <a:ea typeface="微软雅黑" panose="020B0503020204020204" pitchFamily="34" charset="-122"/>
              </a:rPr>
              <a:t>且</a:t>
            </a:r>
            <a:r>
              <a:rPr lang="zh-CN" altLang="en-US" sz="2000" b="0" dirty="0" smtClean="0">
                <a:solidFill>
                  <a:srgbClr val="002060"/>
                </a:solidFill>
                <a:latin typeface="Calibri" panose="020F0502020204030204" pitchFamily="34" charset="0"/>
                <a:ea typeface="微软雅黑" panose="020B0503020204020204" pitchFamily="34" charset="-122"/>
              </a:rPr>
              <a:t>水平无辐散</a:t>
            </a:r>
            <a:r>
              <a:rPr lang="zh-CN" altLang="en-US" sz="2000" b="0" dirty="0" smtClean="0">
                <a:latin typeface="Calibri" panose="020F0502020204030204" pitchFamily="34" charset="0"/>
                <a:ea typeface="微软雅黑" panose="020B0503020204020204" pitchFamily="34" charset="-122"/>
              </a:rPr>
              <a:t>，</a:t>
            </a:r>
            <a:r>
              <a:rPr lang="zh-CN" altLang="en-US" sz="2000" b="0" dirty="0">
                <a:latin typeface="Calibri" panose="020F0502020204030204" pitchFamily="34" charset="0"/>
                <a:ea typeface="微软雅黑" panose="020B0503020204020204" pitchFamily="34" charset="-122"/>
              </a:rPr>
              <a:t>即可得到</a:t>
            </a:r>
            <a:r>
              <a:rPr lang="zh-CN" altLang="en-US" sz="2000" b="0" dirty="0">
                <a:solidFill>
                  <a:srgbClr val="FF0000"/>
                </a:solidFill>
                <a:latin typeface="Calibri" panose="020F0502020204030204" pitchFamily="34" charset="0"/>
                <a:ea typeface="微软雅黑" panose="020B0503020204020204" pitchFamily="34" charset="-122"/>
              </a:rPr>
              <a:t>正压原始涡度</a:t>
            </a:r>
            <a:r>
              <a:rPr lang="zh-CN" altLang="en-US" sz="2000" b="0" dirty="0" smtClean="0">
                <a:solidFill>
                  <a:srgbClr val="FF0000"/>
                </a:solidFill>
                <a:latin typeface="Calibri" panose="020F0502020204030204" pitchFamily="34" charset="0"/>
                <a:ea typeface="微软雅黑" panose="020B0503020204020204" pitchFamily="34" charset="-122"/>
              </a:rPr>
              <a:t>方程（简化</a:t>
            </a:r>
            <a:r>
              <a:rPr lang="zh-CN" altLang="en-US" sz="2000" b="0" dirty="0">
                <a:solidFill>
                  <a:srgbClr val="FF0000"/>
                </a:solidFill>
                <a:latin typeface="Calibri" panose="020F0502020204030204" pitchFamily="34" charset="0"/>
                <a:ea typeface="微软雅黑" panose="020B0503020204020204" pitchFamily="34" charset="-122"/>
              </a:rPr>
              <a:t>涡度</a:t>
            </a:r>
            <a:r>
              <a:rPr lang="zh-CN" altLang="en-US" sz="2000" b="0" dirty="0" smtClean="0">
                <a:solidFill>
                  <a:srgbClr val="FF0000"/>
                </a:solidFill>
                <a:latin typeface="Calibri" panose="020F0502020204030204" pitchFamily="34" charset="0"/>
                <a:ea typeface="微软雅黑" panose="020B0503020204020204" pitchFamily="34" charset="-122"/>
              </a:rPr>
              <a:t>方程），</a:t>
            </a:r>
            <a:r>
              <a:rPr lang="zh-CN" altLang="en-US" sz="2000" b="0" dirty="0" smtClean="0">
                <a:latin typeface="Calibri" panose="020F0502020204030204" pitchFamily="34" charset="0"/>
                <a:ea typeface="微软雅黑" panose="020B0503020204020204" pitchFamily="34" charset="-122"/>
              </a:rPr>
              <a:t>亦即绝对涡度守恒定理。</a:t>
            </a:r>
            <a:endParaRPr lang="zh-CN" altLang="en-US" sz="2000" b="0" dirty="0">
              <a:latin typeface="Calibri" panose="020F0502020204030204" pitchFamily="34" charset="0"/>
              <a:ea typeface="微软雅黑" panose="020B0503020204020204" pitchFamily="34" charset="-122"/>
              <a:sym typeface="Arial" panose="020B0604020202020204" pitchFamily="34" charset="0"/>
            </a:endParaRPr>
          </a:p>
        </p:txBody>
      </p:sp>
      <p:sp>
        <p:nvSpPr>
          <p:cNvPr id="3" name="标题 2"/>
          <p:cNvSpPr>
            <a:spLocks noGrp="1"/>
          </p:cNvSpPr>
          <p:nvPr>
            <p:ph type="title"/>
          </p:nvPr>
        </p:nvSpPr>
        <p:spPr/>
        <p:txBody>
          <a:bodyPr/>
          <a:lstStyle/>
          <a:p>
            <a:r>
              <a:rPr lang="zh-CN" altLang="en-US" dirty="0" smtClean="0">
                <a:latin typeface="Calibri" panose="020F0502020204030204" pitchFamily="34" charset="0"/>
              </a:rPr>
              <a:t>绝对涡度守恒定理</a:t>
            </a:r>
            <a:endParaRPr lang="zh-CN" altLang="en-US" dirty="0"/>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75</a:t>
            </a:fld>
            <a:endParaRPr lang="zh-CN" altLang="en-US"/>
          </a:p>
        </p:txBody>
      </p:sp>
      <p:graphicFrame>
        <p:nvGraphicFramePr>
          <p:cNvPr id="8" name="对象 7"/>
          <p:cNvGraphicFramePr>
            <a:graphicFrameLocks/>
          </p:cNvGraphicFramePr>
          <p:nvPr/>
        </p:nvGraphicFramePr>
        <p:xfrm>
          <a:off x="687975" y="2601787"/>
          <a:ext cx="7867650" cy="1935163"/>
        </p:xfrm>
        <a:graphic>
          <a:graphicData uri="http://schemas.openxmlformats.org/presentationml/2006/ole">
            <p:oleObj spid="_x0000_s302437" name="Equation" r:id="rId3" imgW="132588000" imgH="32613600" progId="Equation.DSMT4">
              <p:embed/>
            </p:oleObj>
          </a:graphicData>
        </a:graphic>
      </p:graphicFrame>
      <p:sp>
        <p:nvSpPr>
          <p:cNvPr id="10" name="Rectangle 2"/>
          <p:cNvSpPr>
            <a:spLocks noChangeArrowheads="1"/>
          </p:cNvSpPr>
          <p:nvPr/>
        </p:nvSpPr>
        <p:spPr bwMode="auto">
          <a:xfrm>
            <a:off x="457200" y="4537174"/>
            <a:ext cx="8062913" cy="16619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a:lnSpc>
                <a:spcPct val="150000"/>
              </a:lnSpc>
              <a:spcBef>
                <a:spcPct val="50000"/>
              </a:spcBef>
            </a:pPr>
            <a:r>
              <a:rPr lang="zh-CN" altLang="en-US" sz="2000" b="0" dirty="0" smtClean="0">
                <a:latin typeface="Calibri" panose="020F0502020204030204" pitchFamily="34" charset="0"/>
                <a:ea typeface="微软雅黑" panose="020B0503020204020204" pitchFamily="34" charset="-122"/>
              </a:rPr>
              <a:t>绝对涡度守恒的基本条件：</a:t>
            </a:r>
            <a:r>
              <a:rPr lang="zh-CN" altLang="en-US" sz="2000" dirty="0" smtClean="0">
                <a:solidFill>
                  <a:srgbClr val="002060"/>
                </a:solidFill>
                <a:latin typeface="Calibri" panose="020F0502020204030204" pitchFamily="34" charset="0"/>
                <a:ea typeface="微软雅黑" panose="020B0503020204020204" pitchFamily="34" charset="-122"/>
              </a:rPr>
              <a:t>大尺度运动，水平无辐散</a:t>
            </a:r>
            <a:endParaRPr lang="en-US" altLang="zh-CN" sz="2000" dirty="0" smtClean="0">
              <a:solidFill>
                <a:srgbClr val="002060"/>
              </a:solidFill>
              <a:latin typeface="Calibri" panose="020F0502020204030204" pitchFamily="34" charset="0"/>
              <a:ea typeface="微软雅黑" panose="020B0503020204020204" pitchFamily="34" charset="-122"/>
            </a:endParaRPr>
          </a:p>
          <a:p>
            <a:pPr marL="1028700" lvl="1" indent="0">
              <a:lnSpc>
                <a:spcPct val="150000"/>
              </a:lnSpc>
              <a:spcBef>
                <a:spcPct val="50000"/>
              </a:spcBef>
              <a:buFont typeface="Wingdings" panose="05000000000000000000" pitchFamily="2" charset="2"/>
              <a:buChar char="ü"/>
            </a:pPr>
            <a:r>
              <a:rPr lang="en-US" altLang="zh-CN" b="0" dirty="0" smtClean="0">
                <a:solidFill>
                  <a:srgbClr val="002060"/>
                </a:solidFill>
                <a:latin typeface="微软雅黑" panose="020B0503020204020204" pitchFamily="34" charset="-122"/>
                <a:ea typeface="微软雅黑" panose="020B0503020204020204" pitchFamily="34" charset="-122"/>
                <a:sym typeface="Arial" panose="020B0604020202020204" pitchFamily="34" charset="0"/>
              </a:rPr>
              <a:t>Z</a:t>
            </a:r>
            <a:r>
              <a:rPr lang="zh-CN" altLang="en-US" b="0" dirty="0" smtClean="0">
                <a:solidFill>
                  <a:srgbClr val="002060"/>
                </a:solidFill>
                <a:latin typeface="微软雅黑" panose="020B0503020204020204" pitchFamily="34" charset="-122"/>
                <a:ea typeface="微软雅黑" panose="020B0503020204020204" pitchFamily="34" charset="-122"/>
                <a:sym typeface="Arial" panose="020B0604020202020204" pitchFamily="34" charset="0"/>
              </a:rPr>
              <a:t>坐标系</a:t>
            </a:r>
            <a:r>
              <a:rPr lang="zh-CN" altLang="en-US" b="0" dirty="0" smtClean="0">
                <a:latin typeface="微软雅黑" panose="020B0503020204020204" pitchFamily="34" charset="-122"/>
                <a:ea typeface="微软雅黑" panose="020B0503020204020204" pitchFamily="34" charset="-122"/>
                <a:sym typeface="Arial" panose="020B0604020202020204" pitchFamily="34" charset="0"/>
              </a:rPr>
              <a:t>：正压、纯水平运动、水平无辐散、无摩擦</a:t>
            </a:r>
            <a:endParaRPr lang="en-US" altLang="zh-CN" b="0" dirty="0" smtClean="0">
              <a:latin typeface="微软雅黑" panose="020B0503020204020204" pitchFamily="34" charset="-122"/>
              <a:ea typeface="微软雅黑" panose="020B0503020204020204" pitchFamily="34" charset="-122"/>
              <a:sym typeface="Arial" panose="020B0604020202020204" pitchFamily="34" charset="0"/>
            </a:endParaRPr>
          </a:p>
          <a:p>
            <a:pPr marL="1028700" lvl="1" indent="0">
              <a:lnSpc>
                <a:spcPct val="150000"/>
              </a:lnSpc>
              <a:spcBef>
                <a:spcPct val="50000"/>
              </a:spcBef>
              <a:buFont typeface="Wingdings" panose="05000000000000000000" pitchFamily="2" charset="2"/>
              <a:buChar char="ü"/>
            </a:pPr>
            <a:r>
              <a:rPr lang="en-US" altLang="zh-CN" b="0" dirty="0" smtClean="0">
                <a:solidFill>
                  <a:srgbClr val="C00000"/>
                </a:solidFill>
                <a:latin typeface="微软雅黑" panose="020B0503020204020204" pitchFamily="34" charset="-122"/>
                <a:ea typeface="微软雅黑" panose="020B0503020204020204" pitchFamily="34" charset="-122"/>
                <a:sym typeface="Arial" panose="020B0604020202020204" pitchFamily="34" charset="0"/>
              </a:rPr>
              <a:t>P</a:t>
            </a:r>
            <a:r>
              <a:rPr lang="zh-CN" altLang="en-US" b="0"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坐标系</a:t>
            </a:r>
            <a:r>
              <a:rPr lang="zh-CN" altLang="en-US" b="0" dirty="0">
                <a:latin typeface="微软雅黑" panose="020B0503020204020204" pitchFamily="34" charset="-122"/>
                <a:ea typeface="微软雅黑" panose="020B0503020204020204" pitchFamily="34" charset="-122"/>
                <a:sym typeface="Arial" panose="020B0604020202020204" pitchFamily="34" charset="0"/>
              </a:rPr>
              <a:t>：纯水平运动、水平无辐散、无摩擦</a:t>
            </a: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492712" y="1172679"/>
            <a:ext cx="8062913" cy="5539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a:lnSpc>
                <a:spcPct val="150000"/>
              </a:lnSpc>
              <a:spcBef>
                <a:spcPct val="50000"/>
              </a:spcBef>
            </a:pPr>
            <a:r>
              <a:rPr lang="zh-CN" altLang="en-US" sz="2000" b="0" dirty="0">
                <a:latin typeface="Calibri" panose="020F0502020204030204" pitchFamily="34" charset="0"/>
                <a:ea typeface="微软雅黑" panose="020B0503020204020204" pitchFamily="34" charset="-122"/>
              </a:rPr>
              <a:t>垂直涡度矢量</a:t>
            </a:r>
            <a:r>
              <a:rPr lang="zh-CN" altLang="en-US" sz="2000" b="0" dirty="0" smtClean="0">
                <a:latin typeface="Calibri" panose="020F0502020204030204" pitchFamily="34" charset="0"/>
                <a:ea typeface="微软雅黑" panose="020B0503020204020204" pitchFamily="34" charset="-122"/>
              </a:rPr>
              <a:t>方程，对于准水平的大</a:t>
            </a:r>
            <a:r>
              <a:rPr lang="zh-CN" altLang="en-US" sz="2000" b="0" dirty="0">
                <a:latin typeface="Calibri" panose="020F0502020204030204" pitchFamily="34" charset="0"/>
                <a:ea typeface="微软雅黑" panose="020B0503020204020204" pitchFamily="34" charset="-122"/>
              </a:rPr>
              <a:t>尺度大气</a:t>
            </a:r>
            <a:r>
              <a:rPr lang="zh-CN" altLang="en-US" sz="2000" b="0" dirty="0" smtClean="0">
                <a:latin typeface="Calibri" panose="020F0502020204030204" pitchFamily="34" charset="0"/>
                <a:ea typeface="微软雅黑" panose="020B0503020204020204" pitchFamily="34" charset="-122"/>
              </a:rPr>
              <a:t>运动，</a:t>
            </a:r>
            <a:r>
              <a:rPr lang="zh-CN" altLang="en-US" sz="2000" b="0" dirty="0">
                <a:latin typeface="Calibri" panose="020F0502020204030204" pitchFamily="34" charset="0"/>
                <a:ea typeface="微软雅黑" panose="020B0503020204020204" pitchFamily="34" charset="-122"/>
              </a:rPr>
              <a:t>即u,v&gt;&gt;w</a:t>
            </a:r>
            <a:endParaRPr lang="zh-CN" altLang="en-US" sz="2000" b="0" dirty="0">
              <a:latin typeface="Calibri" panose="020F0502020204030204" pitchFamily="34" charset="0"/>
              <a:ea typeface="微软雅黑" panose="020B0503020204020204" pitchFamily="34" charset="-122"/>
              <a:sym typeface="Arial" panose="020B0604020202020204" pitchFamily="34" charset="0"/>
            </a:endParaRPr>
          </a:p>
        </p:txBody>
      </p:sp>
      <p:sp>
        <p:nvSpPr>
          <p:cNvPr id="3" name="标题 2"/>
          <p:cNvSpPr>
            <a:spLocks noGrp="1"/>
          </p:cNvSpPr>
          <p:nvPr>
            <p:ph type="title"/>
          </p:nvPr>
        </p:nvSpPr>
        <p:spPr/>
        <p:txBody>
          <a:bodyPr/>
          <a:lstStyle/>
          <a:p>
            <a:r>
              <a:rPr lang="zh-CN" altLang="en-US" dirty="0"/>
              <a:t>位涡的定义</a:t>
            </a:r>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76</a:t>
            </a:fld>
            <a:endParaRPr lang="zh-CN" altLang="en-US"/>
          </a:p>
        </p:txBody>
      </p:sp>
      <p:graphicFrame>
        <p:nvGraphicFramePr>
          <p:cNvPr id="7" name="对象 6"/>
          <p:cNvGraphicFramePr>
            <a:graphicFrameLocks/>
          </p:cNvGraphicFramePr>
          <p:nvPr/>
        </p:nvGraphicFramePr>
        <p:xfrm>
          <a:off x="638175" y="1881585"/>
          <a:ext cx="7867650" cy="1374775"/>
        </p:xfrm>
        <a:graphic>
          <a:graphicData uri="http://schemas.openxmlformats.org/presentationml/2006/ole">
            <p:oleObj spid="_x0000_s368642" name="Equation" r:id="rId3" imgW="132588000" imgH="23164800" progId="Equation.DSMT4">
              <p:embed/>
            </p:oleObj>
          </a:graphicData>
        </a:graphic>
      </p:graphicFrame>
      <p:sp>
        <p:nvSpPr>
          <p:cNvPr id="9" name="Rectangle 2"/>
          <p:cNvSpPr>
            <a:spLocks noChangeArrowheads="1"/>
          </p:cNvSpPr>
          <p:nvPr/>
        </p:nvSpPr>
        <p:spPr bwMode="auto">
          <a:xfrm>
            <a:off x="542512" y="4129557"/>
            <a:ext cx="8013113" cy="961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bevel/>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indent="457200" algn="just">
              <a:lnSpc>
                <a:spcPct val="150000"/>
              </a:lnSpc>
            </a:pPr>
            <a:r>
              <a:rPr lang="zh-CN" altLang="en-US" sz="2000" b="0" dirty="0" smtClean="0">
                <a:latin typeface="微软雅黑" panose="020B0503020204020204" pitchFamily="34" charset="-122"/>
                <a:ea typeface="微软雅黑" panose="020B0503020204020204" pitchFamily="34" charset="-122"/>
              </a:rPr>
              <a:t>在</a:t>
            </a:r>
            <a:r>
              <a:rPr lang="zh-CN" altLang="en-US" sz="2000" dirty="0" smtClean="0">
                <a:solidFill>
                  <a:srgbClr val="C00000"/>
                </a:solidFill>
                <a:latin typeface="微软雅黑" panose="020B0503020204020204" pitchFamily="34" charset="-122"/>
                <a:ea typeface="微软雅黑" panose="020B0503020204020204" pitchFamily="34" charset="-122"/>
              </a:rPr>
              <a:t>旋转</a:t>
            </a:r>
            <a:r>
              <a:rPr lang="zh-CN" altLang="en-US" sz="2000" b="0" dirty="0" smtClean="0">
                <a:latin typeface="微软雅黑" panose="020B0503020204020204" pitchFamily="34" charset="-122"/>
                <a:ea typeface="微软雅黑" panose="020B0503020204020204" pitchFamily="34" charset="-122"/>
              </a:rPr>
              <a:t>、</a:t>
            </a:r>
            <a:r>
              <a:rPr lang="zh-CN" altLang="en-US" sz="2000" dirty="0" smtClean="0">
                <a:solidFill>
                  <a:srgbClr val="C00000"/>
                </a:solidFill>
                <a:latin typeface="微软雅黑" panose="020B0503020204020204" pitchFamily="34" charset="-122"/>
                <a:ea typeface="微软雅黑" panose="020B0503020204020204" pitchFamily="34" charset="-122"/>
              </a:rPr>
              <a:t>绝热</a:t>
            </a:r>
            <a:r>
              <a:rPr lang="zh-CN" altLang="en-US" sz="2000" b="0" dirty="0" smtClean="0">
                <a:latin typeface="微软雅黑" panose="020B0503020204020204" pitchFamily="34" charset="-122"/>
                <a:ea typeface="微软雅黑" panose="020B0503020204020204" pitchFamily="34" charset="-122"/>
              </a:rPr>
              <a:t>的</a:t>
            </a:r>
            <a:r>
              <a:rPr lang="zh-CN" altLang="en-US" sz="2000" dirty="0" smtClean="0">
                <a:solidFill>
                  <a:srgbClr val="C00000"/>
                </a:solidFill>
                <a:latin typeface="微软雅黑" panose="020B0503020204020204" pitchFamily="34" charset="-122"/>
                <a:ea typeface="微软雅黑" panose="020B0503020204020204" pitchFamily="34" charset="-122"/>
              </a:rPr>
              <a:t>自由大气</a:t>
            </a:r>
            <a:r>
              <a:rPr lang="zh-CN" altLang="en-US" sz="2000" b="0" dirty="0" smtClean="0">
                <a:latin typeface="微软雅黑" panose="020B0503020204020204" pitchFamily="34" charset="-122"/>
                <a:ea typeface="微软雅黑" panose="020B0503020204020204" pitchFamily="34" charset="-122"/>
              </a:rPr>
              <a:t>中，存在一个由涡度场、密度场和位温场组成的，表征旋转性质的守恒量</a:t>
            </a:r>
            <a:r>
              <a:rPr lang="el-GR" altLang="zh-CN" sz="2000" b="0" dirty="0" smtClean="0">
                <a:latin typeface="微软雅黑" panose="020B0503020204020204" pitchFamily="34" charset="-122"/>
                <a:ea typeface="微软雅黑" panose="020B0503020204020204" pitchFamily="34" charset="-122"/>
              </a:rPr>
              <a:t>π</a:t>
            </a:r>
            <a:r>
              <a:rPr lang="zh-CN" altLang="en-US" sz="2000" b="0" dirty="0" smtClean="0">
                <a:latin typeface="微软雅黑" panose="020B0503020204020204" pitchFamily="34" charset="-122"/>
                <a:ea typeface="微软雅黑" panose="020B0503020204020204" pitchFamily="34" charset="-122"/>
              </a:rPr>
              <a:t>，称为</a:t>
            </a:r>
            <a:r>
              <a:rPr lang="zh-CN" altLang="en-US" sz="2000" dirty="0" smtClean="0">
                <a:solidFill>
                  <a:srgbClr val="002060"/>
                </a:solidFill>
                <a:latin typeface="微软雅黑" panose="020B0503020204020204" pitchFamily="34" charset="-122"/>
                <a:ea typeface="微软雅黑" panose="020B0503020204020204" pitchFamily="34" charset="-122"/>
              </a:rPr>
              <a:t>位势涡度</a:t>
            </a:r>
            <a:r>
              <a:rPr lang="zh-CN" altLang="en-US" sz="2000" b="0" dirty="0" smtClean="0">
                <a:latin typeface="微软雅黑" panose="020B0503020204020204" pitchFamily="34" charset="-122"/>
                <a:ea typeface="微软雅黑" panose="020B0503020204020204" pitchFamily="34" charset="-122"/>
              </a:rPr>
              <a:t>。</a:t>
            </a:r>
            <a:endParaRPr lang="en-US" altLang="zh-CN" sz="2000" b="0" dirty="0" smtClean="0">
              <a:latin typeface="微软雅黑" panose="020B0503020204020204" pitchFamily="34" charset="-122"/>
              <a:ea typeface="微软雅黑" panose="020B0503020204020204" pitchFamily="34" charset="-122"/>
            </a:endParaRPr>
          </a:p>
        </p:txBody>
      </p:sp>
      <p:graphicFrame>
        <p:nvGraphicFramePr>
          <p:cNvPr id="11" name="对象 10"/>
          <p:cNvGraphicFramePr>
            <a:graphicFrameLocks/>
          </p:cNvGraphicFramePr>
          <p:nvPr/>
        </p:nvGraphicFramePr>
        <p:xfrm>
          <a:off x="3346605" y="5200296"/>
          <a:ext cx="2778715" cy="775691"/>
        </p:xfrm>
        <a:graphic>
          <a:graphicData uri="http://schemas.openxmlformats.org/presentationml/2006/ole">
            <p:oleObj spid="_x0000_s368641" name="Equation" r:id="rId4" imgW="39319200" imgH="10972800" progId="Equation.DSMT4">
              <p:embed/>
            </p:oleObj>
          </a:graphicData>
        </a:graphic>
      </p:graphicFrame>
      <p:sp>
        <p:nvSpPr>
          <p:cNvPr id="10" name="Text Box 6"/>
          <p:cNvSpPr txBox="1">
            <a:spLocks noChangeArrowheads="1"/>
          </p:cNvSpPr>
          <p:nvPr/>
        </p:nvSpPr>
        <p:spPr bwMode="auto">
          <a:xfrm>
            <a:off x="2228781" y="3205151"/>
            <a:ext cx="506029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spcBef>
                <a:spcPct val="50000"/>
              </a:spcBef>
            </a:pPr>
            <a:r>
              <a:rPr kumimoji="1" lang="zh-CN" altLang="en-US" sz="2400" b="1" dirty="0">
                <a:solidFill>
                  <a:schemeClr val="hlink"/>
                </a:solidFill>
                <a:latin typeface="Calibri" panose="020F0502020204030204" pitchFamily="34" charset="0"/>
                <a:ea typeface="微软雅黑" panose="020B0503020204020204" pitchFamily="34" charset="-122"/>
              </a:rPr>
              <a:t>（</a:t>
            </a:r>
            <a:r>
              <a:rPr kumimoji="1" lang="en-US" altLang="zh-CN" sz="2400" b="1" dirty="0">
                <a:solidFill>
                  <a:schemeClr val="hlink"/>
                </a:solidFill>
                <a:latin typeface="Calibri" panose="020F0502020204030204" pitchFamily="34" charset="0"/>
                <a:ea typeface="微软雅黑" panose="020B0503020204020204" pitchFamily="34" charset="-122"/>
              </a:rPr>
              <a:t>1</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a:solidFill>
                  <a:schemeClr val="hlink"/>
                </a:solidFill>
                <a:latin typeface="Calibri" panose="020F0502020204030204" pitchFamily="34" charset="0"/>
                <a:ea typeface="微软雅黑" panose="020B0503020204020204" pitchFamily="34" charset="-122"/>
              </a:rPr>
              <a:t>2</a:t>
            </a:r>
            <a:r>
              <a:rPr kumimoji="1" lang="zh-CN" altLang="en-US" sz="2400" b="1" dirty="0" smtClean="0">
                <a:solidFill>
                  <a:schemeClr val="hlink"/>
                </a:solidFill>
                <a:latin typeface="Calibri" panose="020F0502020204030204" pitchFamily="34" charset="0"/>
                <a:ea typeface="微软雅黑" panose="020B0503020204020204" pitchFamily="34" charset="-122"/>
              </a:rPr>
              <a:t>）             （</a:t>
            </a:r>
            <a:r>
              <a:rPr kumimoji="1" lang="en-US" altLang="zh-CN" sz="2400" b="1" dirty="0" smtClean="0">
                <a:solidFill>
                  <a:schemeClr val="hlink"/>
                </a:solidFill>
                <a:latin typeface="Calibri" panose="020F0502020204030204" pitchFamily="34" charset="0"/>
                <a:ea typeface="微软雅黑" panose="020B0503020204020204" pitchFamily="34" charset="-122"/>
              </a:rPr>
              <a:t>3</a:t>
            </a:r>
            <a:r>
              <a:rPr kumimoji="1" lang="zh-CN" altLang="en-US" sz="2400" b="1" dirty="0">
                <a:solidFill>
                  <a:schemeClr val="hlink"/>
                </a:solidFill>
                <a:latin typeface="Calibri" panose="020F0502020204030204" pitchFamily="34" charset="0"/>
                <a:ea typeface="微软雅黑" panose="020B0503020204020204" pitchFamily="34" charset="-122"/>
              </a:rPr>
              <a:t>）</a:t>
            </a: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位涡的由来</a:t>
            </a:r>
            <a:endParaRPr lang="zh-CN" altLang="en-US" dirty="0"/>
          </a:p>
        </p:txBody>
      </p:sp>
      <p:sp>
        <p:nvSpPr>
          <p:cNvPr id="3" name="灯片编号占位符 2"/>
          <p:cNvSpPr>
            <a:spLocks noGrp="1"/>
          </p:cNvSpPr>
          <p:nvPr>
            <p:ph type="sldNum" sz="quarter" idx="4"/>
          </p:nvPr>
        </p:nvSpPr>
        <p:spPr/>
        <p:txBody>
          <a:bodyPr/>
          <a:lstStyle/>
          <a:p>
            <a:fld id="{E5BDF72E-9FE5-429F-91AD-B59394577185}" type="slidenum">
              <a:rPr lang="zh-CN" altLang="en-US" smtClean="0"/>
              <a:pPr/>
              <a:t>77</a:t>
            </a:fld>
            <a:endParaRPr lang="zh-CN" altLang="en-US" dirty="0"/>
          </a:p>
        </p:txBody>
      </p:sp>
      <p:pic>
        <p:nvPicPr>
          <p:cNvPr id="4" name="图片 3"/>
          <p:cNvPicPr>
            <a:picLocks noChangeAspect="1"/>
          </p:cNvPicPr>
          <p:nvPr/>
        </p:nvPicPr>
        <p:blipFill>
          <a:blip r:embed="rId3" cstate="print"/>
          <a:stretch>
            <a:fillRect/>
          </a:stretch>
        </p:blipFill>
        <p:spPr>
          <a:xfrm>
            <a:off x="457200" y="1080429"/>
            <a:ext cx="4785360" cy="201725"/>
          </a:xfrm>
          <a:prstGeom prst="rect">
            <a:avLst/>
          </a:prstGeom>
        </p:spPr>
      </p:pic>
      <p:pic>
        <p:nvPicPr>
          <p:cNvPr id="5" name="图片 4"/>
          <p:cNvPicPr>
            <a:picLocks noChangeAspect="1"/>
          </p:cNvPicPr>
          <p:nvPr/>
        </p:nvPicPr>
        <p:blipFill>
          <a:blip r:embed="rId4" cstate="print"/>
          <a:stretch>
            <a:fillRect/>
          </a:stretch>
        </p:blipFill>
        <p:spPr>
          <a:xfrm>
            <a:off x="457200" y="1282154"/>
            <a:ext cx="4860037" cy="2563243"/>
          </a:xfrm>
          <a:prstGeom prst="rect">
            <a:avLst/>
          </a:prstGeom>
        </p:spPr>
      </p:pic>
      <p:pic>
        <p:nvPicPr>
          <p:cNvPr id="6" name="图片 5"/>
          <p:cNvPicPr>
            <a:picLocks noChangeAspect="1"/>
          </p:cNvPicPr>
          <p:nvPr/>
        </p:nvPicPr>
        <p:blipFill>
          <a:blip r:embed="rId5" cstate="print"/>
          <a:stretch>
            <a:fillRect/>
          </a:stretch>
        </p:blipFill>
        <p:spPr>
          <a:xfrm>
            <a:off x="457199" y="4047122"/>
            <a:ext cx="4860037" cy="2582222"/>
          </a:xfrm>
          <a:prstGeom prst="rect">
            <a:avLst/>
          </a:prstGeom>
        </p:spPr>
      </p:pic>
      <p:pic>
        <p:nvPicPr>
          <p:cNvPr id="7" name="图片 6"/>
          <p:cNvPicPr>
            <a:picLocks noChangeAspect="1"/>
          </p:cNvPicPr>
          <p:nvPr/>
        </p:nvPicPr>
        <p:blipFill>
          <a:blip r:embed="rId6" cstate="print"/>
          <a:stretch>
            <a:fillRect/>
          </a:stretch>
        </p:blipFill>
        <p:spPr>
          <a:xfrm>
            <a:off x="5652589" y="4353618"/>
            <a:ext cx="3291114" cy="1969229"/>
          </a:xfrm>
          <a:prstGeom prst="rect">
            <a:avLst/>
          </a:prstGeom>
        </p:spPr>
      </p:pic>
      <p:graphicFrame>
        <p:nvGraphicFramePr>
          <p:cNvPr id="8" name="对象 7"/>
          <p:cNvGraphicFramePr>
            <a:graphicFrameLocks/>
          </p:cNvGraphicFramePr>
          <p:nvPr/>
        </p:nvGraphicFramePr>
        <p:xfrm>
          <a:off x="5856197" y="1181291"/>
          <a:ext cx="2778715" cy="775691"/>
        </p:xfrm>
        <a:graphic>
          <a:graphicData uri="http://schemas.openxmlformats.org/presentationml/2006/ole">
            <p:oleObj spid="_x0000_s369665" name="Equation" r:id="rId7" imgW="39319200" imgH="109728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位涡</a:t>
            </a:r>
            <a:r>
              <a:rPr lang="zh-CN" altLang="en-US" dirty="0"/>
              <a:t>方程</a:t>
            </a:r>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78</a:t>
            </a:fld>
            <a:endParaRPr lang="zh-CN" altLang="en-US"/>
          </a:p>
        </p:txBody>
      </p:sp>
      <p:graphicFrame>
        <p:nvGraphicFramePr>
          <p:cNvPr id="4" name="对象 3"/>
          <p:cNvGraphicFramePr>
            <a:graphicFrameLocks/>
          </p:cNvGraphicFramePr>
          <p:nvPr/>
        </p:nvGraphicFramePr>
        <p:xfrm>
          <a:off x="6142753" y="2694054"/>
          <a:ext cx="2246312" cy="965200"/>
        </p:xfrm>
        <a:graphic>
          <a:graphicData uri="http://schemas.openxmlformats.org/presentationml/2006/ole">
            <p:oleObj spid="_x0000_s308669" name="Equation" r:id="rId3" imgW="28346400" imgH="12192000" progId="Equation.DSMT4">
              <p:embed/>
            </p:oleObj>
          </a:graphicData>
        </a:graphic>
      </p:graphicFrame>
      <p:sp>
        <p:nvSpPr>
          <p:cNvPr id="8" name="Rectangle 3"/>
          <p:cNvSpPr>
            <a:spLocks noChangeArrowheads="1"/>
          </p:cNvSpPr>
          <p:nvPr/>
        </p:nvSpPr>
        <p:spPr bwMode="auto">
          <a:xfrm>
            <a:off x="604598" y="1154093"/>
            <a:ext cx="6205856" cy="24006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b="0" dirty="0" smtClean="0">
                <a:latin typeface="微软雅黑" panose="020B0503020204020204" pitchFamily="34" charset="-122"/>
                <a:ea typeface="微软雅黑" panose="020B0503020204020204" pitchFamily="34" charset="-122"/>
              </a:rPr>
              <a:t>连续方程</a:t>
            </a:r>
            <a:endParaRPr lang="en-US" altLang="zh-CN" sz="2000" b="0" dirty="0" smtClean="0">
              <a:latin typeface="微软雅黑" panose="020B0503020204020204" pitchFamily="34" charset="-122"/>
              <a:ea typeface="微软雅黑" panose="020B0503020204020204" pitchFamily="34" charset="-122"/>
            </a:endParaRPr>
          </a:p>
          <a:p>
            <a:pPr>
              <a:lnSpc>
                <a:spcPct val="150000"/>
              </a:lnSpc>
            </a:pPr>
            <a:endParaRPr lang="en-US" altLang="zh-CN" sz="2000" b="0" dirty="0" smtClean="0">
              <a:latin typeface="微软雅黑" panose="020B0503020204020204" pitchFamily="34" charset="-122"/>
              <a:ea typeface="微软雅黑" panose="020B0503020204020204" pitchFamily="34" charset="-122"/>
            </a:endParaRPr>
          </a:p>
          <a:p>
            <a:pPr>
              <a:lnSpc>
                <a:spcPct val="150000"/>
              </a:lnSpc>
            </a:pPr>
            <a:r>
              <a:rPr lang="zh-CN" altLang="en-US" sz="2000" b="0" dirty="0" smtClean="0">
                <a:latin typeface="微软雅黑" panose="020B0503020204020204" pitchFamily="34" charset="-122"/>
                <a:ea typeface="微软雅黑" panose="020B0503020204020204" pitchFamily="34" charset="-122"/>
              </a:rPr>
              <a:t>热力学方程         位温方程</a:t>
            </a:r>
            <a:endParaRPr lang="en-US" altLang="zh-CN" sz="2000" b="0" dirty="0" smtClean="0">
              <a:latin typeface="微软雅黑" panose="020B0503020204020204" pitchFamily="34" charset="-122"/>
              <a:ea typeface="微软雅黑" panose="020B0503020204020204" pitchFamily="34" charset="-122"/>
            </a:endParaRPr>
          </a:p>
          <a:p>
            <a:pPr>
              <a:lnSpc>
                <a:spcPct val="150000"/>
              </a:lnSpc>
            </a:pPr>
            <a:endParaRPr lang="en-US" altLang="zh-CN" sz="2000" b="0" dirty="0">
              <a:latin typeface="微软雅黑" panose="020B0503020204020204" pitchFamily="34" charset="-122"/>
              <a:ea typeface="微软雅黑" panose="020B0503020204020204" pitchFamily="34" charset="-122"/>
            </a:endParaRPr>
          </a:p>
          <a:p>
            <a:pPr>
              <a:lnSpc>
                <a:spcPct val="150000"/>
              </a:lnSpc>
            </a:pPr>
            <a:r>
              <a:rPr lang="zh-CN" altLang="en-US" sz="2000" b="0" dirty="0" smtClean="0">
                <a:latin typeface="微软雅黑" panose="020B0503020204020204" pitchFamily="34" charset="-122"/>
                <a:ea typeface="微软雅黑" panose="020B0503020204020204" pitchFamily="34" charset="-122"/>
              </a:rPr>
              <a:t>运动方程             涡度方程</a:t>
            </a:r>
            <a:endParaRPr lang="en-US" altLang="zh-CN" sz="2000" b="0" dirty="0" smtClean="0">
              <a:latin typeface="微软雅黑" panose="020B0503020204020204" pitchFamily="34" charset="-122"/>
              <a:ea typeface="微软雅黑" panose="020B0503020204020204" pitchFamily="34" charset="-122"/>
            </a:endParaRPr>
          </a:p>
        </p:txBody>
      </p:sp>
      <p:graphicFrame>
        <p:nvGraphicFramePr>
          <p:cNvPr id="5" name="对象 4"/>
          <p:cNvGraphicFramePr>
            <a:graphicFrameLocks/>
          </p:cNvGraphicFramePr>
          <p:nvPr/>
        </p:nvGraphicFramePr>
        <p:xfrm>
          <a:off x="1906841" y="1049589"/>
          <a:ext cx="1081379" cy="779599"/>
        </p:xfrm>
        <a:graphic>
          <a:graphicData uri="http://schemas.openxmlformats.org/presentationml/2006/ole">
            <p:oleObj spid="_x0000_s308670" name="Equation" r:id="rId4" imgW="13106400" imgH="9448800" progId="Equation.DSMT4">
              <p:embed/>
            </p:oleObj>
          </a:graphicData>
        </a:graphic>
      </p:graphicFrame>
      <p:graphicFrame>
        <p:nvGraphicFramePr>
          <p:cNvPr id="6" name="对象 5"/>
          <p:cNvGraphicFramePr>
            <a:graphicFrameLocks/>
          </p:cNvGraphicFramePr>
          <p:nvPr/>
        </p:nvGraphicFramePr>
        <p:xfrm>
          <a:off x="3707526" y="1988625"/>
          <a:ext cx="974997" cy="719641"/>
        </p:xfrm>
        <a:graphic>
          <a:graphicData uri="http://schemas.openxmlformats.org/presentationml/2006/ole">
            <p:oleObj spid="_x0000_s308671" name="Equation" r:id="rId5" imgW="12801600" imgH="9448800" progId="Equation.DSMT4">
              <p:embed/>
            </p:oleObj>
          </a:graphicData>
        </a:graphic>
      </p:graphicFrame>
      <p:graphicFrame>
        <p:nvGraphicFramePr>
          <p:cNvPr id="11" name="对象 10"/>
          <p:cNvGraphicFramePr>
            <a:graphicFrameLocks/>
          </p:cNvGraphicFramePr>
          <p:nvPr/>
        </p:nvGraphicFramePr>
        <p:xfrm>
          <a:off x="3707526" y="2871854"/>
          <a:ext cx="1090612" cy="787400"/>
        </p:xfrm>
        <a:graphic>
          <a:graphicData uri="http://schemas.openxmlformats.org/presentationml/2006/ole">
            <p:oleObj spid="_x0000_s308672" name="Equation" r:id="rId6" imgW="14325600" imgH="10363200" progId="Equation.DSMT4">
              <p:embed/>
            </p:oleObj>
          </a:graphicData>
        </a:graphic>
      </p:graphicFrame>
      <p:sp>
        <p:nvSpPr>
          <p:cNvPr id="13" name="右箭头 12"/>
          <p:cNvSpPr/>
          <p:nvPr/>
        </p:nvSpPr>
        <p:spPr>
          <a:xfrm>
            <a:off x="2089901" y="2190139"/>
            <a:ext cx="383177" cy="34729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右箭头 13"/>
          <p:cNvSpPr/>
          <p:nvPr/>
        </p:nvSpPr>
        <p:spPr>
          <a:xfrm>
            <a:off x="2089901" y="3146857"/>
            <a:ext cx="383177" cy="34729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Rectangle 2"/>
          <p:cNvSpPr>
            <a:spLocks noChangeArrowheads="1"/>
          </p:cNvSpPr>
          <p:nvPr/>
        </p:nvSpPr>
        <p:spPr bwMode="auto">
          <a:xfrm>
            <a:off x="791698" y="3849521"/>
            <a:ext cx="7560604" cy="24006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bevel/>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indent="457200" algn="just">
              <a:lnSpc>
                <a:spcPct val="150000"/>
              </a:lnSpc>
            </a:pPr>
            <a:r>
              <a:rPr lang="zh-CN" altLang="en-US" sz="2000" dirty="0" smtClean="0">
                <a:solidFill>
                  <a:srgbClr val="002060"/>
                </a:solidFill>
                <a:latin typeface="微软雅黑" panose="020B0503020204020204" pitchFamily="34" charset="-122"/>
                <a:ea typeface="微软雅黑" panose="020B0503020204020204" pitchFamily="34" charset="-122"/>
              </a:rPr>
              <a:t>位势涡度</a:t>
            </a:r>
            <a:r>
              <a:rPr lang="zh-CN" altLang="en-US" sz="2000" b="0" dirty="0">
                <a:latin typeface="微软雅黑" panose="020B0503020204020204" pitchFamily="34" charset="-122"/>
                <a:ea typeface="微软雅黑" panose="020B0503020204020204" pitchFamily="34" charset="-122"/>
              </a:rPr>
              <a:t>是综合动力作用和热力作用的物理量，与密度、涡度和位温有关。因此，位涡是一个热力学和动力学组合的物理量</a:t>
            </a:r>
            <a:r>
              <a:rPr lang="zh-CN" altLang="en-US" sz="2000" b="0" dirty="0" smtClean="0">
                <a:latin typeface="微软雅黑" panose="020B0503020204020204" pitchFamily="34" charset="-122"/>
                <a:ea typeface="微软雅黑" panose="020B0503020204020204" pitchFamily="34" charset="-122"/>
              </a:rPr>
              <a:t>。</a:t>
            </a:r>
            <a:endParaRPr lang="en-US" altLang="zh-CN" sz="2000" b="0" dirty="0" smtClean="0">
              <a:latin typeface="微软雅黑" panose="020B0503020204020204" pitchFamily="34" charset="-122"/>
              <a:ea typeface="微软雅黑" panose="020B0503020204020204" pitchFamily="34" charset="-122"/>
            </a:endParaRPr>
          </a:p>
          <a:p>
            <a:pPr indent="457200" algn="just">
              <a:lnSpc>
                <a:spcPct val="150000"/>
              </a:lnSpc>
            </a:pPr>
            <a:endParaRPr lang="en-US" altLang="zh-CN" sz="2000" b="0" dirty="0" smtClean="0">
              <a:latin typeface="微软雅黑" panose="020B0503020204020204" pitchFamily="34" charset="-122"/>
              <a:ea typeface="微软雅黑" panose="020B0503020204020204" pitchFamily="34" charset="-122"/>
            </a:endParaRPr>
          </a:p>
          <a:p>
            <a:pPr indent="457200" algn="just">
              <a:lnSpc>
                <a:spcPct val="150000"/>
              </a:lnSpc>
            </a:pPr>
            <a:r>
              <a:rPr lang="zh-CN" altLang="en-US" sz="2000" b="0" dirty="0">
                <a:latin typeface="微软雅黑" panose="020B0503020204020204" pitchFamily="34" charset="-122"/>
                <a:ea typeface="微软雅黑" panose="020B0503020204020204" pitchFamily="34" charset="-122"/>
              </a:rPr>
              <a:t>在</a:t>
            </a:r>
            <a:r>
              <a:rPr lang="zh-CN" altLang="en-US" sz="2000" dirty="0">
                <a:solidFill>
                  <a:srgbClr val="C00000"/>
                </a:solidFill>
                <a:latin typeface="微软雅黑" panose="020B0503020204020204" pitchFamily="34" charset="-122"/>
                <a:ea typeface="微软雅黑" panose="020B0503020204020204" pitchFamily="34" charset="-122"/>
              </a:rPr>
              <a:t>旋转</a:t>
            </a:r>
            <a:r>
              <a:rPr lang="zh-CN" altLang="en-US" sz="2000" b="0" dirty="0">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绝热</a:t>
            </a:r>
            <a:r>
              <a:rPr lang="zh-CN" altLang="en-US" sz="2000" b="0" dirty="0">
                <a:latin typeface="微软雅黑" panose="020B0503020204020204" pitchFamily="34" charset="-122"/>
                <a:ea typeface="微软雅黑" panose="020B0503020204020204" pitchFamily="34" charset="-122"/>
              </a:rPr>
              <a:t>的</a:t>
            </a:r>
            <a:r>
              <a:rPr lang="zh-CN" altLang="en-US" sz="2000" dirty="0">
                <a:solidFill>
                  <a:srgbClr val="C00000"/>
                </a:solidFill>
                <a:latin typeface="微软雅黑" panose="020B0503020204020204" pitchFamily="34" charset="-122"/>
                <a:ea typeface="微软雅黑" panose="020B0503020204020204" pitchFamily="34" charset="-122"/>
              </a:rPr>
              <a:t>自由大气</a:t>
            </a:r>
            <a:r>
              <a:rPr lang="zh-CN" altLang="en-US" sz="2000" b="0" dirty="0">
                <a:latin typeface="微软雅黑" panose="020B0503020204020204" pitchFamily="34" charset="-122"/>
                <a:ea typeface="微软雅黑" panose="020B0503020204020204" pitchFamily="34" charset="-122"/>
              </a:rPr>
              <a:t>中，存在一个由涡度场、密度场和位温场组成的，表征旋转性质的守恒量</a:t>
            </a:r>
            <a:r>
              <a:rPr lang="el-GR" altLang="zh-CN" sz="2000" b="0" dirty="0">
                <a:latin typeface="微软雅黑" panose="020B0503020204020204" pitchFamily="34" charset="-122"/>
                <a:ea typeface="微软雅黑" panose="020B0503020204020204" pitchFamily="34" charset="-122"/>
              </a:rPr>
              <a:t>π</a:t>
            </a:r>
            <a:r>
              <a:rPr lang="zh-CN" altLang="en-US" sz="2000" b="0" dirty="0">
                <a:latin typeface="微软雅黑" panose="020B0503020204020204" pitchFamily="34" charset="-122"/>
                <a:ea typeface="微软雅黑" panose="020B0503020204020204" pitchFamily="34" charset="-122"/>
              </a:rPr>
              <a:t>，称为</a:t>
            </a:r>
            <a:r>
              <a:rPr lang="zh-CN" altLang="en-US" sz="2000" dirty="0" smtClean="0">
                <a:solidFill>
                  <a:srgbClr val="002060"/>
                </a:solidFill>
                <a:latin typeface="微软雅黑" panose="020B0503020204020204" pitchFamily="34" charset="-122"/>
                <a:ea typeface="微软雅黑" panose="020B0503020204020204" pitchFamily="34" charset="-122"/>
              </a:rPr>
              <a:t>位势涡度</a:t>
            </a:r>
            <a:r>
              <a:rPr lang="zh-CN" altLang="en-US" sz="2000" b="0" dirty="0" smtClean="0">
                <a:latin typeface="微软雅黑" panose="020B0503020204020204" pitchFamily="34" charset="-122"/>
                <a:ea typeface="微软雅黑" panose="020B0503020204020204" pitchFamily="34" charset="-122"/>
              </a:rPr>
              <a:t>。</a:t>
            </a:r>
          </a:p>
        </p:txBody>
      </p:sp>
      <p:sp>
        <p:nvSpPr>
          <p:cNvPr id="16" name="矩形 15"/>
          <p:cNvSpPr/>
          <p:nvPr/>
        </p:nvSpPr>
        <p:spPr>
          <a:xfrm>
            <a:off x="4709640" y="942999"/>
            <a:ext cx="4011931" cy="1938992"/>
          </a:xfrm>
          <a:prstGeom prst="rect">
            <a:avLst/>
          </a:prstGeom>
        </p:spPr>
        <p:txBody>
          <a:bodyPr wrap="square">
            <a:spAutoFit/>
          </a:bodyPr>
          <a:lstStyle/>
          <a:p>
            <a:pPr indent="457200" algn="just">
              <a:lnSpc>
                <a:spcPct val="150000"/>
              </a:lnSpc>
            </a:pPr>
            <a:r>
              <a:rPr lang="zh-CN" altLang="en-US" sz="2000" dirty="0">
                <a:solidFill>
                  <a:srgbClr val="002060"/>
                </a:solidFill>
                <a:latin typeface="微软雅黑" panose="020B0503020204020204" pitchFamily="34" charset="-122"/>
                <a:ea typeface="微软雅黑" panose="020B0503020204020204" pitchFamily="34" charset="-122"/>
              </a:rPr>
              <a:t>位涡方程</a:t>
            </a:r>
            <a:r>
              <a:rPr lang="zh-CN" altLang="en-US" sz="2000" dirty="0">
                <a:latin typeface="微软雅黑" panose="020B0503020204020204" pitchFamily="34" charset="-122"/>
                <a:ea typeface="微软雅黑" panose="020B0503020204020204" pitchFamily="34" charset="-122"/>
              </a:rPr>
              <a:t>可由</a:t>
            </a:r>
            <a:r>
              <a:rPr lang="zh-CN" altLang="en-US" sz="2000" dirty="0">
                <a:solidFill>
                  <a:srgbClr val="C00000"/>
                </a:solidFill>
                <a:latin typeface="微软雅黑" panose="020B0503020204020204" pitchFamily="34" charset="-122"/>
                <a:ea typeface="微软雅黑" panose="020B0503020204020204" pitchFamily="34" charset="-122"/>
              </a:rPr>
              <a:t>连续方程</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热力学方程</a:t>
            </a:r>
            <a:r>
              <a:rPr lang="zh-CN" altLang="en-US" sz="2000" dirty="0">
                <a:latin typeface="微软雅黑" panose="020B0503020204020204" pitchFamily="34" charset="-122"/>
                <a:ea typeface="微软雅黑" panose="020B0503020204020204" pitchFamily="34" charset="-122"/>
              </a:rPr>
              <a:t>和</a:t>
            </a:r>
            <a:r>
              <a:rPr lang="zh-CN" altLang="en-US" sz="2000" dirty="0">
                <a:solidFill>
                  <a:srgbClr val="C00000"/>
                </a:solidFill>
                <a:latin typeface="微软雅黑" panose="020B0503020204020204" pitchFamily="34" charset="-122"/>
                <a:ea typeface="微软雅黑" panose="020B0503020204020204" pitchFamily="34" charset="-122"/>
              </a:rPr>
              <a:t>运动方程</a:t>
            </a:r>
            <a:r>
              <a:rPr lang="zh-CN" altLang="en-US" sz="2000" dirty="0">
                <a:latin typeface="微软雅黑" panose="020B0503020204020204" pitchFamily="34" charset="-122"/>
                <a:ea typeface="微软雅黑" panose="020B0503020204020204" pitchFamily="34" charset="-122"/>
              </a:rPr>
              <a:t>导出。</a:t>
            </a:r>
            <a:endParaRPr lang="en-US" altLang="zh-CN" sz="2000" dirty="0">
              <a:latin typeface="微软雅黑" panose="020B0503020204020204" pitchFamily="34" charset="-122"/>
              <a:ea typeface="微软雅黑" panose="020B0503020204020204" pitchFamily="34" charset="-122"/>
            </a:endParaRPr>
          </a:p>
          <a:p>
            <a:pPr indent="457200" algn="just">
              <a:lnSpc>
                <a:spcPct val="150000"/>
              </a:lnSpc>
            </a:pPr>
            <a:r>
              <a:rPr lang="zh-CN" altLang="en-US" sz="2000" dirty="0">
                <a:solidFill>
                  <a:srgbClr val="002060"/>
                </a:solidFill>
                <a:latin typeface="微软雅黑" panose="020B0503020204020204" pitchFamily="34" charset="-122"/>
                <a:ea typeface="微软雅黑" panose="020B0503020204020204" pitchFamily="34" charset="-122"/>
              </a:rPr>
              <a:t>位涡守恒的</a:t>
            </a:r>
            <a:r>
              <a:rPr lang="zh-CN" altLang="en-US" sz="2000" dirty="0" smtClean="0">
                <a:solidFill>
                  <a:srgbClr val="002060"/>
                </a:solidFill>
                <a:latin typeface="微软雅黑" panose="020B0503020204020204" pitchFamily="34" charset="-122"/>
                <a:ea typeface="微软雅黑" panose="020B0503020204020204" pitchFamily="34" charset="-122"/>
              </a:rPr>
              <a:t>条件</a:t>
            </a:r>
            <a:r>
              <a:rPr lang="zh-CN" altLang="en-US" sz="2000" dirty="0" smtClean="0">
                <a:latin typeface="微软雅黑" panose="020B0503020204020204" pitchFamily="34" charset="-122"/>
                <a:ea typeface="微软雅黑" panose="020B0503020204020204" pitchFamily="34" charset="-122"/>
              </a:rPr>
              <a:t>：</a:t>
            </a:r>
            <a:r>
              <a:rPr lang="zh-CN" altLang="en-US" sz="2000" dirty="0" smtClean="0">
                <a:solidFill>
                  <a:srgbClr val="C00000"/>
                </a:solidFill>
                <a:latin typeface="微软雅黑" panose="020B0503020204020204" pitchFamily="34" charset="-122"/>
                <a:ea typeface="微软雅黑" panose="020B0503020204020204" pitchFamily="34" charset="-122"/>
              </a:rPr>
              <a:t>（旋转）绝热</a:t>
            </a:r>
            <a:r>
              <a:rPr lang="zh-CN" altLang="en-US" sz="2000" dirty="0">
                <a:solidFill>
                  <a:srgbClr val="C00000"/>
                </a:solidFill>
                <a:latin typeface="微软雅黑" panose="020B0503020204020204" pitchFamily="34" charset="-122"/>
                <a:ea typeface="微软雅黑" panose="020B0503020204020204" pitchFamily="34" charset="-122"/>
              </a:rPr>
              <a:t>无摩擦</a:t>
            </a:r>
            <a:endParaRPr lang="en-US" altLang="zh-CN" sz="2000" dirty="0">
              <a:solidFill>
                <a:srgbClr val="C00000"/>
              </a:solidFill>
              <a:latin typeface="微软雅黑" panose="020B0503020204020204" pitchFamily="34" charset="-122"/>
              <a:ea typeface="微软雅黑" panose="020B0503020204020204" pitchFamily="34" charset="-122"/>
            </a:endParaRPr>
          </a:p>
        </p:txBody>
      </p:sp>
      <p:sp>
        <p:nvSpPr>
          <p:cNvPr id="19" name="右箭头 18"/>
          <p:cNvSpPr/>
          <p:nvPr/>
        </p:nvSpPr>
        <p:spPr>
          <a:xfrm>
            <a:off x="5041347" y="2878772"/>
            <a:ext cx="861996" cy="50015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616313" y="1073152"/>
            <a:ext cx="8070487" cy="3323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indent="457200" eaLnBrk="1" hangingPunct="1">
              <a:lnSpc>
                <a:spcPct val="150000"/>
              </a:lnSpc>
            </a:pPr>
            <a:r>
              <a:rPr lang="zh-CN" altLang="en-US" sz="2000" b="0" dirty="0" smtClean="0">
                <a:latin typeface="微软雅黑" panose="020B0503020204020204" pitchFamily="34" charset="-122"/>
                <a:ea typeface="微软雅黑" panose="020B0503020204020204" pitchFamily="34" charset="-122"/>
              </a:rPr>
              <a:t>若满足</a:t>
            </a:r>
            <a:r>
              <a:rPr lang="zh-CN" altLang="en-US" sz="2000" b="0" dirty="0">
                <a:latin typeface="微软雅黑" panose="020B0503020204020204" pitchFamily="34" charset="-122"/>
                <a:ea typeface="微软雅黑" panose="020B0503020204020204" pitchFamily="34" charset="-122"/>
              </a:rPr>
              <a:t>大尺度大气运动且是</a:t>
            </a:r>
            <a:r>
              <a:rPr lang="zh-CN" altLang="en-US" sz="2000" b="0" dirty="0" smtClean="0">
                <a:latin typeface="微软雅黑" panose="020B0503020204020204" pitchFamily="34" charset="-122"/>
                <a:ea typeface="微软雅黑" panose="020B0503020204020204" pitchFamily="34" charset="-122"/>
              </a:rPr>
              <a:t>均质大气，位涡垂直分量</a:t>
            </a:r>
            <a:r>
              <a:rPr lang="en-US" altLang="zh-CN" sz="2000" b="0" dirty="0" smtClean="0">
                <a:latin typeface="微软雅黑" panose="020B0503020204020204" pitchFamily="34" charset="-122"/>
                <a:ea typeface="微软雅黑" panose="020B0503020204020204" pitchFamily="34" charset="-122"/>
              </a:rPr>
              <a:t>&gt;&gt;</a:t>
            </a:r>
            <a:r>
              <a:rPr lang="zh-CN" altLang="en-US" sz="2000" b="0" dirty="0" smtClean="0">
                <a:latin typeface="微软雅黑" panose="020B0503020204020204" pitchFamily="34" charset="-122"/>
                <a:ea typeface="微软雅黑" panose="020B0503020204020204" pitchFamily="34" charset="-122"/>
              </a:rPr>
              <a:t>水平分量，垂直梯度</a:t>
            </a:r>
            <a:r>
              <a:rPr lang="en-US" altLang="zh-CN" sz="2000" b="0" dirty="0" smtClean="0">
                <a:latin typeface="微软雅黑" panose="020B0503020204020204" pitchFamily="34" charset="-122"/>
                <a:ea typeface="微软雅黑" panose="020B0503020204020204" pitchFamily="34" charset="-122"/>
              </a:rPr>
              <a:t>&gt;&gt;</a:t>
            </a:r>
            <a:r>
              <a:rPr lang="zh-CN" altLang="en-US" sz="2000" b="0" dirty="0" smtClean="0">
                <a:latin typeface="微软雅黑" panose="020B0503020204020204" pitchFamily="34" charset="-122"/>
                <a:ea typeface="微软雅黑" panose="020B0503020204020204" pitchFamily="34" charset="-122"/>
              </a:rPr>
              <a:t>水平梯度，所以仅取垂直方向</a:t>
            </a:r>
            <a:endParaRPr lang="en-US" altLang="zh-CN" sz="2000" b="0" dirty="0" smtClean="0">
              <a:latin typeface="微软雅黑" panose="020B0503020204020204" pitchFamily="34" charset="-122"/>
              <a:ea typeface="微软雅黑" panose="020B0503020204020204" pitchFamily="34" charset="-122"/>
            </a:endParaRPr>
          </a:p>
          <a:p>
            <a:pPr indent="457200" eaLnBrk="1" hangingPunct="1">
              <a:lnSpc>
                <a:spcPct val="150000"/>
              </a:lnSpc>
            </a:pPr>
            <a:endParaRPr lang="en-US" altLang="zh-CN" sz="2000" b="0" dirty="0">
              <a:latin typeface="微软雅黑" panose="020B0503020204020204" pitchFamily="34" charset="-122"/>
              <a:ea typeface="微软雅黑" panose="020B0503020204020204" pitchFamily="34" charset="-122"/>
            </a:endParaRPr>
          </a:p>
          <a:p>
            <a:pPr indent="457200" eaLnBrk="1" hangingPunct="1">
              <a:lnSpc>
                <a:spcPct val="150000"/>
              </a:lnSpc>
            </a:pPr>
            <a:endParaRPr lang="en-US" altLang="zh-CN" sz="2000" b="0" dirty="0" smtClean="0">
              <a:latin typeface="微软雅黑" panose="020B0503020204020204" pitchFamily="34" charset="-122"/>
              <a:ea typeface="微软雅黑" panose="020B0503020204020204" pitchFamily="34" charset="-122"/>
            </a:endParaRPr>
          </a:p>
          <a:p>
            <a:pPr indent="457200" eaLnBrk="1" hangingPunct="1">
              <a:lnSpc>
                <a:spcPct val="150000"/>
              </a:lnSpc>
            </a:pPr>
            <a:endParaRPr lang="en-US" altLang="zh-CN" sz="2000" b="0" dirty="0" smtClean="0">
              <a:latin typeface="微软雅黑" panose="020B0503020204020204" pitchFamily="34" charset="-122"/>
              <a:ea typeface="微软雅黑" panose="020B0503020204020204" pitchFamily="34" charset="-122"/>
            </a:endParaRPr>
          </a:p>
          <a:p>
            <a:pPr indent="457200" eaLnBrk="1" hangingPunct="1">
              <a:lnSpc>
                <a:spcPct val="150000"/>
              </a:lnSpc>
            </a:pPr>
            <a:endParaRPr lang="en-US" altLang="zh-CN" sz="2000" b="0" dirty="0">
              <a:latin typeface="微软雅黑" panose="020B0503020204020204" pitchFamily="34" charset="-122"/>
              <a:ea typeface="微软雅黑" panose="020B0503020204020204" pitchFamily="34" charset="-122"/>
            </a:endParaRPr>
          </a:p>
          <a:p>
            <a:pPr indent="457200" eaLnBrk="1" hangingPunct="1">
              <a:lnSpc>
                <a:spcPct val="150000"/>
              </a:lnSpc>
            </a:pPr>
            <a:r>
              <a:rPr lang="zh-CN" altLang="en-US" sz="2000" b="0" dirty="0" smtClean="0">
                <a:latin typeface="微软雅黑" panose="020B0503020204020204" pitchFamily="34" charset="-122"/>
                <a:ea typeface="微软雅黑" panose="020B0503020204020204" pitchFamily="34" charset="-122"/>
              </a:rPr>
              <a:t>若大气满足绝热过程，位温不变</a:t>
            </a:r>
            <a:endParaRPr lang="en-US" altLang="zh-CN" sz="2000" b="0" dirty="0" smtClean="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a:t>位涡守恒</a:t>
            </a:r>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79</a:t>
            </a:fld>
            <a:endParaRPr lang="zh-CN" altLang="en-US"/>
          </a:p>
        </p:txBody>
      </p:sp>
      <p:graphicFrame>
        <p:nvGraphicFramePr>
          <p:cNvPr id="9" name="对象 8"/>
          <p:cNvGraphicFramePr>
            <a:graphicFrameLocks/>
          </p:cNvGraphicFramePr>
          <p:nvPr/>
        </p:nvGraphicFramePr>
        <p:xfrm>
          <a:off x="2851150" y="2143125"/>
          <a:ext cx="2401888" cy="1611313"/>
        </p:xfrm>
        <a:graphic>
          <a:graphicData uri="http://schemas.openxmlformats.org/presentationml/2006/ole">
            <p:oleObj spid="_x0000_s370691" name="Equation" r:id="rId3" imgW="41452800" imgH="27736800" progId="Equation.DSMT4">
              <p:embed/>
            </p:oleObj>
          </a:graphicData>
        </a:graphic>
      </p:graphicFrame>
      <p:graphicFrame>
        <p:nvGraphicFramePr>
          <p:cNvPr id="4" name="对象 3"/>
          <p:cNvGraphicFramePr>
            <a:graphicFrameLocks/>
          </p:cNvGraphicFramePr>
          <p:nvPr/>
        </p:nvGraphicFramePr>
        <p:xfrm>
          <a:off x="3327400" y="4397375"/>
          <a:ext cx="1663700" cy="1895475"/>
        </p:xfrm>
        <a:graphic>
          <a:graphicData uri="http://schemas.openxmlformats.org/presentationml/2006/ole">
            <p:oleObj spid="_x0000_s370690" name="Equation" r:id="rId4" imgW="26212800" imgH="29870400" progId="Equation.DSMT4">
              <p:embed/>
            </p:oleObj>
          </a:graphicData>
        </a:graphic>
      </p:graphicFrame>
      <p:graphicFrame>
        <p:nvGraphicFramePr>
          <p:cNvPr id="10" name="对象 9"/>
          <p:cNvGraphicFramePr>
            <a:graphicFrameLocks/>
          </p:cNvGraphicFramePr>
          <p:nvPr/>
        </p:nvGraphicFramePr>
        <p:xfrm>
          <a:off x="4911181" y="166530"/>
          <a:ext cx="2681288" cy="965200"/>
        </p:xfrm>
        <a:graphic>
          <a:graphicData uri="http://schemas.openxmlformats.org/presentationml/2006/ole">
            <p:oleObj spid="_x0000_s370689" name="Equation" r:id="rId5" imgW="33832800" imgH="121920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速度势函数</a:t>
            </a:r>
          </a:p>
        </p:txBody>
      </p:sp>
      <p:sp>
        <p:nvSpPr>
          <p:cNvPr id="13" name="灯片编号占位符 3"/>
          <p:cNvSpPr>
            <a:spLocks noGrp="1"/>
          </p:cNvSpPr>
          <p:nvPr>
            <p:ph type="sldNum" sz="quarter" idx="4"/>
          </p:nvPr>
        </p:nvSpPr>
        <p:spPr/>
        <p:txBody>
          <a:bodyPr/>
          <a:lstStyle/>
          <a:p>
            <a:fld id="{B61EEE00-7097-4509-9555-8C8FB90BA388}" type="slidenum">
              <a:rPr lang="en-US" altLang="zh-CN"/>
              <a:pPr/>
              <a:t>8</a:t>
            </a:fld>
            <a:endParaRPr lang="en-US" altLang="zh-CN"/>
          </a:p>
        </p:txBody>
      </p:sp>
      <p:grpSp>
        <p:nvGrpSpPr>
          <p:cNvPr id="678914" name="Group 2"/>
          <p:cNvGrpSpPr/>
          <p:nvPr/>
        </p:nvGrpSpPr>
        <p:grpSpPr bwMode="auto">
          <a:xfrm>
            <a:off x="539750" y="1890712"/>
            <a:ext cx="8382000" cy="1114425"/>
            <a:chOff x="336" y="1173"/>
            <a:chExt cx="5280" cy="702"/>
          </a:xfrm>
        </p:grpSpPr>
        <p:sp>
          <p:nvSpPr>
            <p:cNvPr id="678915" name="Rectangle 3"/>
            <p:cNvSpPr>
              <a:spLocks noChangeArrowheads="1"/>
            </p:cNvSpPr>
            <p:nvPr/>
          </p:nvSpPr>
          <p:spPr bwMode="auto">
            <a:xfrm>
              <a:off x="336" y="1173"/>
              <a:ext cx="528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kumimoji="1" lang="en-US" altLang="zh-CN" sz="2400" dirty="0">
                  <a:latin typeface="微软雅黑" panose="020B0503020204020204" pitchFamily="34" charset="-122"/>
                  <a:ea typeface="微软雅黑" panose="020B0503020204020204" pitchFamily="34" charset="-122"/>
                </a:rPr>
                <a:t> </a:t>
              </a:r>
              <a:r>
                <a:rPr kumimoji="1" lang="zh-CN" altLang="en-US" sz="2400" dirty="0">
                  <a:latin typeface="微软雅黑" panose="020B0503020204020204" pitchFamily="34" charset="-122"/>
                  <a:ea typeface="微软雅黑" panose="020B0503020204020204" pitchFamily="34" charset="-122"/>
                </a:rPr>
                <a:t>据矢量分析知识，任意一函数的梯度，再取旋度恒等于零：</a:t>
              </a:r>
              <a:endParaRPr kumimoji="1" lang="zh-CN" altLang="en-US" sz="2000" dirty="0">
                <a:latin typeface="微软雅黑" panose="020B0503020204020204" pitchFamily="34" charset="-122"/>
                <a:ea typeface="微软雅黑" panose="020B0503020204020204" pitchFamily="34" charset="-122"/>
              </a:endParaRPr>
            </a:p>
          </p:txBody>
        </p:sp>
        <p:graphicFrame>
          <p:nvGraphicFramePr>
            <p:cNvPr id="678916" name="Object 4"/>
            <p:cNvGraphicFramePr>
              <a:graphicFrameLocks noChangeAspect="1"/>
            </p:cNvGraphicFramePr>
            <p:nvPr/>
          </p:nvGraphicFramePr>
          <p:xfrm>
            <a:off x="2128" y="1568"/>
            <a:ext cx="1076" cy="307"/>
          </p:xfrm>
          <a:graphic>
            <a:graphicData uri="http://schemas.openxmlformats.org/presentationml/2006/ole">
              <p:oleObj spid="_x0000_s329732" name="Equation" r:id="rId3" imgW="710891" imgH="203112" progId="Equation.DSMT4">
                <p:embed/>
              </p:oleObj>
            </a:graphicData>
          </a:graphic>
        </p:graphicFrame>
      </p:grpSp>
      <p:sp>
        <p:nvSpPr>
          <p:cNvPr id="678917" name="Rectangle 5"/>
          <p:cNvSpPr>
            <a:spLocks noChangeArrowheads="1"/>
          </p:cNvSpPr>
          <p:nvPr/>
        </p:nvSpPr>
        <p:spPr bwMode="auto">
          <a:xfrm>
            <a:off x="625929" y="3143866"/>
            <a:ext cx="8075838"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r>
              <a:rPr kumimoji="1" lang="zh-CN" altLang="en-US" sz="2400" dirty="0">
                <a:latin typeface="微软雅黑" panose="020B0503020204020204" pitchFamily="34" charset="-122"/>
                <a:ea typeface="微软雅黑" panose="020B0503020204020204" pitchFamily="34" charset="-122"/>
              </a:rPr>
              <a:t>所以，对于无旋流动，必定</a:t>
            </a:r>
            <a:r>
              <a:rPr kumimoji="1" lang="zh-CN" altLang="en-US" sz="2400" dirty="0">
                <a:solidFill>
                  <a:schemeClr val="hlink"/>
                </a:solidFill>
                <a:latin typeface="微软雅黑" panose="020B0503020204020204" pitchFamily="34" charset="-122"/>
                <a:ea typeface="微软雅黑" panose="020B0503020204020204" pitchFamily="34" charset="-122"/>
              </a:rPr>
              <a:t>存在一个函数</a:t>
            </a:r>
            <a:r>
              <a:rPr kumimoji="1" lang="zh-CN" altLang="en-US" sz="2400" dirty="0">
                <a:latin typeface="微软雅黑" panose="020B0503020204020204" pitchFamily="34" charset="-122"/>
                <a:ea typeface="微软雅黑" panose="020B0503020204020204" pitchFamily="34" charset="-122"/>
              </a:rPr>
              <a:t>  </a:t>
            </a:r>
            <a:r>
              <a:rPr kumimoji="1" lang="zh-CN" altLang="en-US" sz="2400" dirty="0" smtClean="0">
                <a:latin typeface="微软雅黑" panose="020B0503020204020204" pitchFamily="34" charset="-122"/>
                <a:ea typeface="微软雅黑" panose="020B0503020204020204" pitchFamily="34" charset="-122"/>
              </a:rPr>
              <a:t>               </a:t>
            </a:r>
            <a:r>
              <a:rPr kumimoji="1" lang="zh-CN" altLang="en-US" sz="2400" dirty="0">
                <a:latin typeface="微软雅黑" panose="020B0503020204020204" pitchFamily="34" charset="-122"/>
                <a:ea typeface="微软雅黑" panose="020B0503020204020204" pitchFamily="34" charset="-122"/>
              </a:rPr>
              <a:t>满足如：                  </a:t>
            </a:r>
            <a:endParaRPr kumimoji="1" lang="zh-CN" altLang="en-US" sz="2000" dirty="0">
              <a:latin typeface="微软雅黑" panose="020B0503020204020204" pitchFamily="34" charset="-122"/>
              <a:ea typeface="微软雅黑" panose="020B0503020204020204" pitchFamily="34" charset="-122"/>
            </a:endParaRPr>
          </a:p>
        </p:txBody>
      </p:sp>
      <p:graphicFrame>
        <p:nvGraphicFramePr>
          <p:cNvPr id="678918" name="Object 6"/>
          <p:cNvGraphicFramePr>
            <a:graphicFrameLocks noChangeAspect="1"/>
          </p:cNvGraphicFramePr>
          <p:nvPr/>
        </p:nvGraphicFramePr>
        <p:xfrm>
          <a:off x="6242504" y="3159741"/>
          <a:ext cx="1371600" cy="415925"/>
        </p:xfrm>
        <a:graphic>
          <a:graphicData uri="http://schemas.openxmlformats.org/presentationml/2006/ole">
            <p:oleObj spid="_x0000_s329731" name="Equation" r:id="rId4" imgW="710891" imgH="215806" progId="">
              <p:embed/>
            </p:oleObj>
          </a:graphicData>
        </a:graphic>
      </p:graphicFrame>
      <p:graphicFrame>
        <p:nvGraphicFramePr>
          <p:cNvPr id="678919" name="Object 7"/>
          <p:cNvGraphicFramePr>
            <a:graphicFrameLocks noChangeAspect="1"/>
          </p:cNvGraphicFramePr>
          <p:nvPr/>
        </p:nvGraphicFramePr>
        <p:xfrm>
          <a:off x="3578679" y="3720129"/>
          <a:ext cx="1600200" cy="628650"/>
        </p:xfrm>
        <a:graphic>
          <a:graphicData uri="http://schemas.openxmlformats.org/presentationml/2006/ole">
            <p:oleObj spid="_x0000_s329730" name="Equation" r:id="rId5" imgW="609336" imgH="241195" progId="">
              <p:embed/>
            </p:oleObj>
          </a:graphicData>
        </a:graphic>
      </p:graphicFrame>
      <p:sp>
        <p:nvSpPr>
          <p:cNvPr id="678920" name="Rectangle 8"/>
          <p:cNvSpPr>
            <a:spLocks noChangeArrowheads="1"/>
          </p:cNvSpPr>
          <p:nvPr/>
        </p:nvSpPr>
        <p:spPr bwMode="auto">
          <a:xfrm>
            <a:off x="620666" y="4439266"/>
            <a:ext cx="8070487" cy="16890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just" eaLnBrk="0" hangingPunct="0">
              <a:lnSpc>
                <a:spcPct val="150000"/>
              </a:lnSpc>
            </a:pPr>
            <a:r>
              <a:rPr kumimoji="1" lang="zh-CN" altLang="en-US" sz="2400" dirty="0" smtClean="0">
                <a:latin typeface="微软雅黑" panose="020B0503020204020204" pitchFamily="34" charset="-122"/>
                <a:ea typeface="微软雅黑" panose="020B0503020204020204" pitchFamily="34" charset="-122"/>
              </a:rPr>
              <a:t>函数                   </a:t>
            </a:r>
            <a:r>
              <a:rPr kumimoji="1" lang="zh-CN" altLang="en-US" sz="2400" dirty="0">
                <a:latin typeface="微软雅黑" panose="020B0503020204020204" pitchFamily="34" charset="-122"/>
                <a:ea typeface="微软雅黑" panose="020B0503020204020204" pitchFamily="34" charset="-122"/>
              </a:rPr>
              <a:t>称为</a:t>
            </a:r>
            <a:r>
              <a:rPr kumimoji="1" lang="zh-CN" altLang="en-US" sz="2400" dirty="0">
                <a:solidFill>
                  <a:srgbClr val="FF0000"/>
                </a:solidFill>
                <a:latin typeface="微软雅黑" panose="020B0503020204020204" pitchFamily="34" charset="-122"/>
                <a:ea typeface="微软雅黑" panose="020B0503020204020204" pitchFamily="34" charset="-122"/>
              </a:rPr>
              <a:t>速度的（位）势函数</a:t>
            </a:r>
            <a:r>
              <a:rPr kumimoji="1" lang="zh-CN" altLang="en-US" sz="2400" dirty="0">
                <a:latin typeface="微软雅黑" panose="020B0503020204020204" pitchFamily="34" charset="-122"/>
                <a:ea typeface="微软雅黑" panose="020B0503020204020204" pitchFamily="34" charset="-122"/>
              </a:rPr>
              <a:t>，可以用这个函数来表示无旋流动的流场。</a:t>
            </a:r>
            <a:r>
              <a:rPr kumimoji="1" lang="zh-CN" altLang="en-US" sz="2400" dirty="0">
                <a:solidFill>
                  <a:schemeClr val="tx2"/>
                </a:solidFill>
                <a:latin typeface="微软雅黑" panose="020B0503020204020204" pitchFamily="34" charset="-122"/>
                <a:ea typeface="微软雅黑" panose="020B0503020204020204" pitchFamily="34" charset="-122"/>
              </a:rPr>
              <a:t>通常将无旋流动称为有势流动或势流</a:t>
            </a:r>
            <a:r>
              <a:rPr kumimoji="1" lang="zh-CN" altLang="en-US" sz="2400" dirty="0" smtClean="0">
                <a:solidFill>
                  <a:schemeClr val="tx2"/>
                </a:solidFill>
                <a:latin typeface="微软雅黑" panose="020B0503020204020204" pitchFamily="34" charset="-122"/>
                <a:ea typeface="微软雅黑" panose="020B0503020204020204" pitchFamily="34" charset="-122"/>
              </a:rPr>
              <a:t>。</a:t>
            </a:r>
            <a:endParaRPr kumimoji="1" lang="en-US" altLang="zh-CN" sz="2000" b="1" dirty="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aphicFrame>
        <p:nvGraphicFramePr>
          <p:cNvPr id="678921" name="Object 9"/>
          <p:cNvGraphicFramePr>
            <a:graphicFrameLocks noChangeAspect="1"/>
          </p:cNvGraphicFramePr>
          <p:nvPr/>
        </p:nvGraphicFramePr>
        <p:xfrm>
          <a:off x="1478417" y="4472335"/>
          <a:ext cx="1492250" cy="576262"/>
        </p:xfrm>
        <a:graphic>
          <a:graphicData uri="http://schemas.openxmlformats.org/presentationml/2006/ole">
            <p:oleObj spid="_x0000_s329729" name="Equation" r:id="rId6" imgW="763560" imgH="248040" progId="Equation.DSMT4">
              <p:embed/>
            </p:oleObj>
          </a:graphicData>
        </a:graphic>
      </p:graphicFrame>
      <p:sp>
        <p:nvSpPr>
          <p:cNvPr id="678922" name="Rectangle 10"/>
          <p:cNvSpPr>
            <a:spLocks noChangeArrowheads="1"/>
          </p:cNvSpPr>
          <p:nvPr/>
        </p:nvSpPr>
        <p:spPr bwMode="auto">
          <a:xfrm>
            <a:off x="625929" y="1147227"/>
            <a:ext cx="47339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kumimoji="1" lang="en-US" altLang="zh-CN" sz="2400" b="1" dirty="0">
                <a:solidFill>
                  <a:srgbClr val="FF0000"/>
                </a:solidFill>
                <a:latin typeface="微软雅黑" panose="020B0503020204020204" pitchFamily="34" charset="-122"/>
                <a:ea typeface="微软雅黑" panose="020B0503020204020204" pitchFamily="34" charset="-122"/>
              </a:rPr>
              <a:t>②</a:t>
            </a:r>
            <a:r>
              <a:rPr kumimoji="1" lang="zh-CN" altLang="en-US" sz="2400" dirty="0">
                <a:latin typeface="微软雅黑" panose="020B0503020204020204" pitchFamily="34" charset="-122"/>
                <a:ea typeface="微软雅黑" panose="020B0503020204020204" pitchFamily="34" charset="-122"/>
              </a:rPr>
              <a:t>用势函数来描述流体运动</a:t>
            </a: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421367" y="1119981"/>
            <a:ext cx="8280400" cy="19389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0" dirty="0" smtClean="0">
                <a:latin typeface="微软雅黑" panose="020B0503020204020204" pitchFamily="34" charset="-122"/>
                <a:ea typeface="微软雅黑" panose="020B0503020204020204" pitchFamily="34" charset="-122"/>
              </a:rPr>
              <a:t>位涡守恒</a:t>
            </a:r>
            <a:r>
              <a:rPr lang="zh-CN" altLang="en-US" sz="2000" b="0" dirty="0">
                <a:latin typeface="微软雅黑" panose="020B0503020204020204" pitchFamily="34" charset="-122"/>
                <a:ea typeface="微软雅黑" panose="020B0503020204020204" pitchFamily="34" charset="-122"/>
              </a:rPr>
              <a:t>原理的应用</a:t>
            </a:r>
            <a:r>
              <a:rPr lang="zh-CN" altLang="en-US" sz="2000" b="0" dirty="0" smtClean="0">
                <a:latin typeface="微软雅黑" panose="020B0503020204020204" pitchFamily="34" charset="-122"/>
                <a:ea typeface="微软雅黑" panose="020B0503020204020204" pitchFamily="34" charset="-122"/>
              </a:rPr>
              <a:t>：冷空气南下过程中变薄，</a:t>
            </a:r>
            <a:r>
              <a:rPr lang="zh-CN" altLang="en-US" sz="2000" b="0" dirty="0" smtClean="0">
                <a:solidFill>
                  <a:srgbClr val="C00000"/>
                </a:solidFill>
                <a:latin typeface="微软雅黑" panose="020B0503020204020204" pitchFamily="34" charset="-122"/>
                <a:ea typeface="微软雅黑" panose="020B0503020204020204" pitchFamily="34" charset="-122"/>
              </a:rPr>
              <a:t>背风槽</a:t>
            </a:r>
            <a:r>
              <a:rPr lang="zh-CN" altLang="en-US" sz="2000" b="0" dirty="0">
                <a:solidFill>
                  <a:srgbClr val="C00000"/>
                </a:solidFill>
                <a:latin typeface="微软雅黑" panose="020B0503020204020204" pitchFamily="34" charset="-122"/>
                <a:ea typeface="微软雅黑" panose="020B0503020204020204" pitchFamily="34" charset="-122"/>
              </a:rPr>
              <a:t>或地形槽的</a:t>
            </a:r>
            <a:r>
              <a:rPr lang="zh-CN" altLang="en-US" sz="2000" b="0" dirty="0" smtClean="0">
                <a:solidFill>
                  <a:srgbClr val="C00000"/>
                </a:solidFill>
                <a:latin typeface="微软雅黑" panose="020B0503020204020204" pitchFamily="34" charset="-122"/>
                <a:ea typeface="微软雅黑" panose="020B0503020204020204" pitchFamily="34" charset="-122"/>
              </a:rPr>
              <a:t>形成</a:t>
            </a:r>
            <a:endParaRPr lang="en-US" altLang="zh-CN" sz="2000" b="0" dirty="0" smtClean="0">
              <a:solidFill>
                <a:srgbClr val="C00000"/>
              </a:solidFill>
              <a:latin typeface="微软雅黑" panose="020B0503020204020204" pitchFamily="34" charset="-122"/>
              <a:ea typeface="微软雅黑" panose="020B0503020204020204" pitchFamily="34" charset="-122"/>
            </a:endParaRPr>
          </a:p>
          <a:p>
            <a:pPr>
              <a:lnSpc>
                <a:spcPct val="150000"/>
              </a:lnSpc>
            </a:pPr>
            <a:endParaRPr lang="en-US" altLang="zh-CN" sz="2000" b="0" dirty="0" smtClean="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smtClean="0">
                <a:solidFill>
                  <a:srgbClr val="C00000"/>
                </a:solidFill>
                <a:latin typeface="微软雅黑" panose="020B0503020204020204" pitchFamily="34" charset="-122"/>
                <a:ea typeface="微软雅黑" panose="020B0503020204020204" pitchFamily="34" charset="-122"/>
              </a:rPr>
              <a:t>背风槽</a:t>
            </a:r>
            <a:r>
              <a:rPr lang="zh-CN" altLang="en-US" sz="2000" dirty="0">
                <a:solidFill>
                  <a:srgbClr val="C00000"/>
                </a:solidFill>
                <a:latin typeface="微软雅黑" panose="020B0503020204020204" pitchFamily="34" charset="-122"/>
                <a:ea typeface="微软雅黑" panose="020B0503020204020204" pitchFamily="34" charset="-122"/>
              </a:rPr>
              <a:t>或地形</a:t>
            </a:r>
            <a:r>
              <a:rPr lang="zh-CN" altLang="en-US" sz="2000" dirty="0" smtClean="0">
                <a:solidFill>
                  <a:srgbClr val="C00000"/>
                </a:solidFill>
                <a:latin typeface="微软雅黑" panose="020B0503020204020204" pitchFamily="34" charset="-122"/>
                <a:ea typeface="微软雅黑" panose="020B0503020204020204" pitchFamily="34" charset="-122"/>
              </a:rPr>
              <a:t>槽</a:t>
            </a:r>
            <a:r>
              <a:rPr lang="zh-CN" altLang="en-US" sz="2000" b="0" dirty="0" smtClean="0">
                <a:solidFill>
                  <a:srgbClr val="C00000"/>
                </a:solidFill>
                <a:latin typeface="微软雅黑" panose="020B0503020204020204" pitchFamily="34" charset="-122"/>
                <a:ea typeface="微软雅黑" panose="020B0503020204020204" pitchFamily="34" charset="-122"/>
              </a:rPr>
              <a:t>：平直西风气流爬坡，干绝热过程，初始时刻涡度为零，大气层结稳定，即满足垂直涡度守恒。</a:t>
            </a:r>
            <a:endParaRPr lang="zh-CN" altLang="en-US" sz="2000" b="0" dirty="0">
              <a:solidFill>
                <a:srgbClr val="C00000"/>
              </a:solidFill>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a:t>位涡守恒原理的应用</a:t>
            </a:r>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80</a:t>
            </a:fld>
            <a:endParaRPr lang="zh-CN" altLang="en-US"/>
          </a:p>
        </p:txBody>
      </p:sp>
      <p:pic>
        <p:nvPicPr>
          <p:cNvPr id="8" name="图片 7"/>
          <p:cNvPicPr>
            <a:picLocks noChangeAspect="1"/>
          </p:cNvPicPr>
          <p:nvPr/>
        </p:nvPicPr>
        <p:blipFill>
          <a:blip r:embed="rId3" cstate="print"/>
          <a:stretch>
            <a:fillRect/>
          </a:stretch>
        </p:blipFill>
        <p:spPr>
          <a:xfrm>
            <a:off x="329029" y="3014519"/>
            <a:ext cx="4598098" cy="3724599"/>
          </a:xfrm>
          <a:prstGeom prst="rect">
            <a:avLst/>
          </a:prstGeom>
        </p:spPr>
      </p:pic>
      <p:sp>
        <p:nvSpPr>
          <p:cNvPr id="10" name="Rectangle 2"/>
          <p:cNvSpPr>
            <a:spLocks noChangeArrowheads="1"/>
          </p:cNvSpPr>
          <p:nvPr/>
        </p:nvSpPr>
        <p:spPr bwMode="auto">
          <a:xfrm>
            <a:off x="5120785" y="3250457"/>
            <a:ext cx="3774640" cy="3323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2000" b="0" dirty="0" smtClean="0">
                <a:latin typeface="微软雅黑" panose="020B0503020204020204" pitchFamily="34" charset="-122"/>
                <a:ea typeface="微软雅黑" panose="020B0503020204020204" pitchFamily="34" charset="-122"/>
              </a:rPr>
              <a:t>在山坡背面形成一系列槽脊，但由于摩擦作用，只有第一个槽在天气图上最清楚，称为背风槽或地形槽。由于是气流爬越山脉时为保持位涡守恒而形成的槽（不是上游移来的槽），也称为</a:t>
            </a:r>
            <a:r>
              <a:rPr lang="zh-CN" altLang="en-US" sz="2000" dirty="0" smtClean="0">
                <a:solidFill>
                  <a:srgbClr val="C00000"/>
                </a:solidFill>
                <a:latin typeface="微软雅黑" panose="020B0503020204020204" pitchFamily="34" charset="-122"/>
                <a:ea typeface="微软雅黑" panose="020B0503020204020204" pitchFamily="34" charset="-122"/>
              </a:rPr>
              <a:t>地形罗斯贝波</a:t>
            </a:r>
            <a:r>
              <a:rPr lang="zh-CN" altLang="en-US" sz="2000" b="0" dirty="0" smtClean="0">
                <a:latin typeface="微软雅黑" panose="020B0503020204020204" pitchFamily="34" charset="-122"/>
                <a:ea typeface="微软雅黑" panose="020B0503020204020204" pitchFamily="34" charset="-122"/>
              </a:rPr>
              <a:t>。</a:t>
            </a:r>
            <a:endParaRPr lang="zh-CN" altLang="en-US" sz="2000" b="0" dirty="0">
              <a:latin typeface="微软雅黑" panose="020B0503020204020204" pitchFamily="34" charset="-122"/>
              <a:ea typeface="微软雅黑" panose="020B0503020204020204" pitchFamily="34" charset="-122"/>
            </a:endParaRPr>
          </a:p>
        </p:txBody>
      </p:sp>
      <p:graphicFrame>
        <p:nvGraphicFramePr>
          <p:cNvPr id="7" name="对象 6"/>
          <p:cNvGraphicFramePr>
            <a:graphicFrameLocks/>
          </p:cNvGraphicFramePr>
          <p:nvPr/>
        </p:nvGraphicFramePr>
        <p:xfrm>
          <a:off x="6627223" y="315378"/>
          <a:ext cx="1862546" cy="825372"/>
        </p:xfrm>
        <a:graphic>
          <a:graphicData uri="http://schemas.openxmlformats.org/presentationml/2006/ole">
            <p:oleObj spid="_x0000_s332853" name="Equation" r:id="rId4" imgW="21336000" imgH="944880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位涡守恒原理的应用</a:t>
            </a:r>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81</a:t>
            </a:fld>
            <a:endParaRPr lang="zh-CN" altLang="en-US"/>
          </a:p>
        </p:txBody>
      </p:sp>
      <p:graphicFrame>
        <p:nvGraphicFramePr>
          <p:cNvPr id="7" name="对象 6"/>
          <p:cNvGraphicFramePr>
            <a:graphicFrameLocks/>
          </p:cNvGraphicFramePr>
          <p:nvPr/>
        </p:nvGraphicFramePr>
        <p:xfrm>
          <a:off x="3562672" y="920238"/>
          <a:ext cx="1862546" cy="825372"/>
        </p:xfrm>
        <a:graphic>
          <a:graphicData uri="http://schemas.openxmlformats.org/presentationml/2006/ole">
            <p:oleObj spid="_x0000_s371713" name="Equation" r:id="rId3" imgW="21336000" imgH="9448800" progId="Equation.DSMT4">
              <p:embed/>
            </p:oleObj>
          </a:graphicData>
        </a:graphic>
      </p:graphicFrame>
      <p:sp>
        <p:nvSpPr>
          <p:cNvPr id="6" name="矩形 5"/>
          <p:cNvSpPr/>
          <p:nvPr/>
        </p:nvSpPr>
        <p:spPr>
          <a:xfrm>
            <a:off x="457200" y="1198938"/>
            <a:ext cx="1620957"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西风</a:t>
            </a:r>
            <a:r>
              <a:rPr lang="zh-CN" altLang="en-US" sz="2800" dirty="0" smtClean="0">
                <a:latin typeface="微软雅黑" panose="020B0503020204020204" pitchFamily="34" charset="-122"/>
                <a:ea typeface="微软雅黑" panose="020B0503020204020204" pitchFamily="34" charset="-122"/>
              </a:rPr>
              <a:t>气流</a:t>
            </a:r>
            <a:endParaRPr lang="zh-CN" altLang="en-US" sz="2800" dirty="0"/>
          </a:p>
        </p:txBody>
      </p:sp>
      <p:pic>
        <p:nvPicPr>
          <p:cNvPr id="10" name="图片 9"/>
          <p:cNvPicPr>
            <a:picLocks noChangeAspect="1"/>
          </p:cNvPicPr>
          <p:nvPr/>
        </p:nvPicPr>
        <p:blipFill rotWithShape="1">
          <a:blip r:embed="rId4" cstate="print"/>
          <a:srcRect r="78272"/>
          <a:stretch>
            <a:fillRect/>
          </a:stretch>
        </p:blipFill>
        <p:spPr>
          <a:xfrm>
            <a:off x="1387162" y="1751448"/>
            <a:ext cx="1336788" cy="3478380"/>
          </a:xfrm>
          <a:prstGeom prst="rect">
            <a:avLst/>
          </a:prstGeom>
        </p:spPr>
      </p:pic>
      <p:pic>
        <p:nvPicPr>
          <p:cNvPr id="12" name="图片 11"/>
          <p:cNvPicPr>
            <a:picLocks noChangeAspect="1"/>
          </p:cNvPicPr>
          <p:nvPr/>
        </p:nvPicPr>
        <p:blipFill rotWithShape="1">
          <a:blip r:embed="rId4" cstate="print"/>
          <a:srcRect l="21597" r="66982" b="13608"/>
          <a:stretch>
            <a:fillRect/>
          </a:stretch>
        </p:blipFill>
        <p:spPr>
          <a:xfrm>
            <a:off x="2723950" y="1741823"/>
            <a:ext cx="702645" cy="3005036"/>
          </a:xfrm>
          <a:prstGeom prst="rect">
            <a:avLst/>
          </a:prstGeom>
        </p:spPr>
      </p:pic>
      <p:pic>
        <p:nvPicPr>
          <p:cNvPr id="13" name="图片 12"/>
          <p:cNvPicPr>
            <a:picLocks noChangeAspect="1"/>
          </p:cNvPicPr>
          <p:nvPr/>
        </p:nvPicPr>
        <p:blipFill rotWithShape="1">
          <a:blip r:embed="rId4" cstate="print"/>
          <a:srcRect l="32731" r="55391" b="14116"/>
          <a:stretch>
            <a:fillRect/>
          </a:stretch>
        </p:blipFill>
        <p:spPr>
          <a:xfrm>
            <a:off x="3407345" y="1741823"/>
            <a:ext cx="730817" cy="2987390"/>
          </a:xfrm>
          <a:prstGeom prst="rect">
            <a:avLst/>
          </a:prstGeom>
        </p:spPr>
      </p:pic>
      <p:pic>
        <p:nvPicPr>
          <p:cNvPr id="14" name="图片 13"/>
          <p:cNvPicPr>
            <a:picLocks noChangeAspect="1"/>
          </p:cNvPicPr>
          <p:nvPr/>
        </p:nvPicPr>
        <p:blipFill rotWithShape="1">
          <a:blip r:embed="rId4" cstate="print"/>
          <a:srcRect l="44647" b="14346"/>
          <a:stretch>
            <a:fillRect/>
          </a:stretch>
        </p:blipFill>
        <p:spPr>
          <a:xfrm>
            <a:off x="4138162" y="1738615"/>
            <a:ext cx="3405539" cy="2979369"/>
          </a:xfrm>
          <a:prstGeom prst="rect">
            <a:avLst/>
          </a:prstGeom>
        </p:spPr>
      </p:pic>
      <p:pic>
        <p:nvPicPr>
          <p:cNvPr id="15" name="图片 14"/>
          <p:cNvPicPr>
            <a:picLocks noChangeAspect="1"/>
          </p:cNvPicPr>
          <p:nvPr/>
        </p:nvPicPr>
        <p:blipFill rotWithShape="1">
          <a:blip r:embed="rId4" cstate="print"/>
          <a:srcRect t="89067"/>
          <a:stretch>
            <a:fillRect/>
          </a:stretch>
        </p:blipFill>
        <p:spPr>
          <a:xfrm>
            <a:off x="1142549" y="4878818"/>
            <a:ext cx="6152429" cy="3803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位涡守恒原理的应用</a:t>
            </a:r>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82</a:t>
            </a:fld>
            <a:endParaRPr lang="zh-CN" altLang="en-US"/>
          </a:p>
        </p:txBody>
      </p:sp>
      <p:graphicFrame>
        <p:nvGraphicFramePr>
          <p:cNvPr id="7" name="对象 6"/>
          <p:cNvGraphicFramePr>
            <a:graphicFrameLocks/>
          </p:cNvGraphicFramePr>
          <p:nvPr/>
        </p:nvGraphicFramePr>
        <p:xfrm>
          <a:off x="6714309" y="274639"/>
          <a:ext cx="1862546" cy="825372"/>
        </p:xfrm>
        <a:graphic>
          <a:graphicData uri="http://schemas.openxmlformats.org/presentationml/2006/ole">
            <p:oleObj spid="_x0000_s372737" name="Equation" r:id="rId3" imgW="21336000" imgH="9448800" progId="Equation.DSMT4">
              <p:embed/>
            </p:oleObj>
          </a:graphicData>
        </a:graphic>
      </p:graphicFrame>
      <p:sp>
        <p:nvSpPr>
          <p:cNvPr id="6" name="矩形 5"/>
          <p:cNvSpPr/>
          <p:nvPr/>
        </p:nvSpPr>
        <p:spPr>
          <a:xfrm>
            <a:off x="457200" y="1198938"/>
            <a:ext cx="1620957" cy="523220"/>
          </a:xfrm>
          <a:prstGeom prst="rect">
            <a:avLst/>
          </a:prstGeom>
        </p:spPr>
        <p:txBody>
          <a:bodyPr wrap="none">
            <a:spAutoFit/>
          </a:bodyPr>
          <a:lstStyle/>
          <a:p>
            <a:r>
              <a:rPr lang="zh-CN" altLang="en-US" sz="2800" dirty="0" smtClean="0">
                <a:latin typeface="微软雅黑" panose="020B0503020204020204" pitchFamily="34" charset="-122"/>
                <a:ea typeface="微软雅黑" panose="020B0503020204020204" pitchFamily="34" charset="-122"/>
              </a:rPr>
              <a:t>东风气流</a:t>
            </a:r>
            <a:endParaRPr lang="zh-CN" altLang="en-US" sz="2800" dirty="0"/>
          </a:p>
        </p:txBody>
      </p:sp>
      <p:pic>
        <p:nvPicPr>
          <p:cNvPr id="9" name="图片 8"/>
          <p:cNvPicPr>
            <a:picLocks noChangeAspect="1"/>
          </p:cNvPicPr>
          <p:nvPr/>
        </p:nvPicPr>
        <p:blipFill rotWithShape="1">
          <a:blip r:embed="rId4" cstate="print"/>
          <a:srcRect r="65347" b="13048"/>
          <a:stretch>
            <a:fillRect/>
          </a:stretch>
        </p:blipFill>
        <p:spPr>
          <a:xfrm>
            <a:off x="877701" y="1711117"/>
            <a:ext cx="2346762" cy="3024512"/>
          </a:xfrm>
          <a:prstGeom prst="rect">
            <a:avLst/>
          </a:prstGeom>
        </p:spPr>
      </p:pic>
      <p:pic>
        <p:nvPicPr>
          <p:cNvPr id="10" name="图片 9"/>
          <p:cNvPicPr>
            <a:picLocks noChangeAspect="1"/>
          </p:cNvPicPr>
          <p:nvPr/>
        </p:nvPicPr>
        <p:blipFill rotWithShape="1">
          <a:blip r:embed="rId4" cstate="print"/>
          <a:srcRect l="34534" r="51253" b="15770"/>
          <a:stretch>
            <a:fillRect/>
          </a:stretch>
        </p:blipFill>
        <p:spPr>
          <a:xfrm>
            <a:off x="3185961" y="1709514"/>
            <a:ext cx="962528" cy="2929863"/>
          </a:xfrm>
          <a:prstGeom prst="rect">
            <a:avLst/>
          </a:prstGeom>
        </p:spPr>
      </p:pic>
      <p:pic>
        <p:nvPicPr>
          <p:cNvPr id="12" name="图片 11"/>
          <p:cNvPicPr>
            <a:picLocks noChangeAspect="1"/>
          </p:cNvPicPr>
          <p:nvPr/>
        </p:nvPicPr>
        <p:blipFill rotWithShape="1">
          <a:blip r:embed="rId4" cstate="print"/>
          <a:srcRect l="48629" r="36836" b="15723"/>
          <a:stretch>
            <a:fillRect/>
          </a:stretch>
        </p:blipFill>
        <p:spPr>
          <a:xfrm>
            <a:off x="4138864" y="1717536"/>
            <a:ext cx="984381" cy="2931466"/>
          </a:xfrm>
          <a:prstGeom prst="rect">
            <a:avLst/>
          </a:prstGeom>
        </p:spPr>
      </p:pic>
      <p:pic>
        <p:nvPicPr>
          <p:cNvPr id="13" name="图片 12"/>
          <p:cNvPicPr>
            <a:picLocks noChangeAspect="1"/>
          </p:cNvPicPr>
          <p:nvPr/>
        </p:nvPicPr>
        <p:blipFill rotWithShape="1">
          <a:blip r:embed="rId4" cstate="print"/>
          <a:srcRect l="63150" b="12772"/>
          <a:stretch>
            <a:fillRect/>
          </a:stretch>
        </p:blipFill>
        <p:spPr>
          <a:xfrm>
            <a:off x="5123245" y="1730367"/>
            <a:ext cx="2495565" cy="3034138"/>
          </a:xfrm>
          <a:prstGeom prst="rect">
            <a:avLst/>
          </a:prstGeom>
        </p:spPr>
      </p:pic>
      <p:pic>
        <p:nvPicPr>
          <p:cNvPr id="14" name="图片 13"/>
          <p:cNvPicPr>
            <a:picLocks noChangeAspect="1"/>
          </p:cNvPicPr>
          <p:nvPr/>
        </p:nvPicPr>
        <p:blipFill rotWithShape="1">
          <a:blip r:embed="rId4" cstate="print"/>
          <a:srcRect t="84363"/>
          <a:stretch>
            <a:fillRect/>
          </a:stretch>
        </p:blipFill>
        <p:spPr>
          <a:xfrm>
            <a:off x="1234761" y="4533498"/>
            <a:ext cx="6772192" cy="543929"/>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位涡守恒原理的应用</a:t>
            </a:r>
          </a:p>
        </p:txBody>
      </p:sp>
      <p:sp>
        <p:nvSpPr>
          <p:cNvPr id="2" name="灯片编号占位符 1"/>
          <p:cNvSpPr>
            <a:spLocks noGrp="1"/>
          </p:cNvSpPr>
          <p:nvPr>
            <p:ph type="sldNum" sz="quarter" idx="4"/>
          </p:nvPr>
        </p:nvSpPr>
        <p:spPr/>
        <p:txBody>
          <a:bodyPr/>
          <a:lstStyle/>
          <a:p>
            <a:fld id="{E5BDF72E-9FE5-429F-91AD-B59394577185}" type="slidenum">
              <a:rPr lang="zh-CN" altLang="en-US" smtClean="0"/>
              <a:pPr/>
              <a:t>83</a:t>
            </a:fld>
            <a:endParaRPr lang="zh-CN" altLang="en-US"/>
          </a:p>
        </p:txBody>
      </p:sp>
      <p:graphicFrame>
        <p:nvGraphicFramePr>
          <p:cNvPr id="7" name="对象 6"/>
          <p:cNvGraphicFramePr>
            <a:graphicFrameLocks/>
          </p:cNvGraphicFramePr>
          <p:nvPr/>
        </p:nvGraphicFramePr>
        <p:xfrm>
          <a:off x="6714309" y="274639"/>
          <a:ext cx="1862546" cy="825372"/>
        </p:xfrm>
        <a:graphic>
          <a:graphicData uri="http://schemas.openxmlformats.org/presentationml/2006/ole">
            <p:oleObj spid="_x0000_s334889" name="Equation" r:id="rId3" imgW="21336000" imgH="9448800" progId="Equation.DSMT4">
              <p:embed/>
            </p:oleObj>
          </a:graphicData>
        </a:graphic>
      </p:graphicFrame>
      <p:pic>
        <p:nvPicPr>
          <p:cNvPr id="4" name="图片 3"/>
          <p:cNvPicPr>
            <a:picLocks noChangeAspect="1"/>
          </p:cNvPicPr>
          <p:nvPr/>
        </p:nvPicPr>
        <p:blipFill>
          <a:blip r:embed="rId4" cstate="print"/>
          <a:stretch>
            <a:fillRect/>
          </a:stretch>
        </p:blipFill>
        <p:spPr>
          <a:xfrm>
            <a:off x="1234761" y="1599048"/>
            <a:ext cx="6152429" cy="3478380"/>
          </a:xfrm>
          <a:prstGeom prst="rect">
            <a:avLst/>
          </a:prstGeom>
        </p:spPr>
      </p:pic>
      <p:sp>
        <p:nvSpPr>
          <p:cNvPr id="6" name="矩形 5"/>
          <p:cNvSpPr/>
          <p:nvPr/>
        </p:nvSpPr>
        <p:spPr>
          <a:xfrm>
            <a:off x="457200" y="1198938"/>
            <a:ext cx="3262432"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西风</a:t>
            </a:r>
            <a:r>
              <a:rPr lang="zh-CN" altLang="en-US" sz="2000" dirty="0" smtClean="0">
                <a:latin typeface="微软雅黑" panose="020B0503020204020204" pitchFamily="34" charset="-122"/>
                <a:ea typeface="微软雅黑" panose="020B0503020204020204" pitchFamily="34" charset="-122"/>
              </a:rPr>
              <a:t>气流与东风气流的比较</a:t>
            </a:r>
            <a:endParaRPr lang="zh-CN" altLang="en-US" sz="2000" dirty="0"/>
          </a:p>
        </p:txBody>
      </p:sp>
      <p:sp>
        <p:nvSpPr>
          <p:cNvPr id="11" name="矩形 10"/>
          <p:cNvSpPr/>
          <p:nvPr/>
        </p:nvSpPr>
        <p:spPr>
          <a:xfrm>
            <a:off x="2528548" y="5170246"/>
            <a:ext cx="4185761" cy="1200329"/>
          </a:xfrm>
          <a:prstGeom prst="rect">
            <a:avLst/>
          </a:prstGeom>
        </p:spPr>
        <p:txBody>
          <a:bodyPr wrap="non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西风</a:t>
            </a:r>
            <a:r>
              <a:rPr lang="zh-CN" altLang="en-US" sz="2400" dirty="0" smtClean="0">
                <a:latin typeface="微软雅黑" panose="020B0503020204020204" pitchFamily="34" charset="-122"/>
                <a:ea typeface="微软雅黑" panose="020B0503020204020204" pitchFamily="34" charset="-122"/>
              </a:rPr>
              <a:t>气流过山，形成背风槽</a:t>
            </a:r>
            <a:endParaRPr lang="en-US" altLang="zh-CN" sz="2400" dirty="0" smtClean="0">
              <a:latin typeface="微软雅黑" panose="020B0503020204020204" pitchFamily="34" charset="-122"/>
              <a:ea typeface="微软雅黑" panose="020B0503020204020204" pitchFamily="34" charset="-122"/>
            </a:endParaRPr>
          </a:p>
          <a:p>
            <a:pPr>
              <a:lnSpc>
                <a:spcPct val="150000"/>
              </a:lnSpc>
            </a:pPr>
            <a:r>
              <a:rPr lang="zh-CN" altLang="en-US" sz="2400" dirty="0" smtClean="0">
                <a:latin typeface="微软雅黑" panose="020B0503020204020204" pitchFamily="34" charset="-122"/>
                <a:ea typeface="微软雅黑" panose="020B0503020204020204" pitchFamily="34" charset="-122"/>
              </a:rPr>
              <a:t>东风气流过山，形不成背风槽</a:t>
            </a:r>
            <a:endParaRPr lang="zh-CN" altLang="en-US" sz="2400" dirty="0"/>
          </a:p>
        </p:txBody>
      </p:sp>
      <p:pic>
        <p:nvPicPr>
          <p:cNvPr id="5" name="图片 4"/>
          <p:cNvPicPr>
            <a:picLocks noChangeAspect="1"/>
          </p:cNvPicPr>
          <p:nvPr/>
        </p:nvPicPr>
        <p:blipFill>
          <a:blip r:embed="rId5" cstate="print"/>
          <a:stretch>
            <a:fillRect/>
          </a:stretch>
        </p:blipFill>
        <p:spPr>
          <a:xfrm>
            <a:off x="1234761" y="1599048"/>
            <a:ext cx="6772192" cy="347838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小结</a:t>
            </a:r>
            <a:endParaRPr lang="zh-CN" altLang="en-US" dirty="0"/>
          </a:p>
        </p:txBody>
      </p:sp>
      <p:sp>
        <p:nvSpPr>
          <p:cNvPr id="6" name="灯片编号占位符 3"/>
          <p:cNvSpPr>
            <a:spLocks noGrp="1"/>
          </p:cNvSpPr>
          <p:nvPr>
            <p:ph type="sldNum" sz="quarter" idx="4"/>
          </p:nvPr>
        </p:nvSpPr>
        <p:spPr/>
        <p:txBody>
          <a:bodyPr/>
          <a:lstStyle/>
          <a:p>
            <a:fld id="{6F5D04FC-8EAA-42AA-95D0-C5D68F0CE1F4}" type="slidenum">
              <a:rPr lang="en-US" altLang="zh-CN"/>
              <a:pPr/>
              <a:t>84</a:t>
            </a:fld>
            <a:endParaRPr lang="en-US" altLang="zh-CN"/>
          </a:p>
        </p:txBody>
      </p:sp>
      <p:sp>
        <p:nvSpPr>
          <p:cNvPr id="447490" name="Rectangle 2"/>
          <p:cNvSpPr>
            <a:spLocks noChangeArrowheads="1"/>
          </p:cNvSpPr>
          <p:nvPr/>
        </p:nvSpPr>
        <p:spPr bwMode="auto">
          <a:xfrm>
            <a:off x="650421" y="1058874"/>
            <a:ext cx="7134225" cy="19389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nSpc>
                <a:spcPct val="150000"/>
              </a:lnSpc>
            </a:pPr>
            <a:r>
              <a:rPr kumimoji="1" lang="zh-CN" altLang="en-US" sz="2000" dirty="0" smtClean="0">
                <a:solidFill>
                  <a:srgbClr val="002060"/>
                </a:solidFill>
                <a:latin typeface="微软雅黑" panose="020B0503020204020204" pitchFamily="34" charset="-122"/>
                <a:ea typeface="微软雅黑" panose="020B0503020204020204" pitchFamily="34" charset="-122"/>
              </a:rPr>
              <a:t>（</a:t>
            </a:r>
            <a:r>
              <a:rPr kumimoji="1" lang="en-US" altLang="zh-CN" sz="2000" dirty="0">
                <a:solidFill>
                  <a:srgbClr val="002060"/>
                </a:solidFill>
                <a:latin typeface="微软雅黑" panose="020B0503020204020204" pitchFamily="34" charset="-122"/>
                <a:ea typeface="微软雅黑" panose="020B0503020204020204" pitchFamily="34" charset="-122"/>
              </a:rPr>
              <a:t>1</a:t>
            </a:r>
            <a:r>
              <a:rPr kumimoji="1" lang="zh-CN" altLang="en-US" sz="2000" dirty="0">
                <a:solidFill>
                  <a:srgbClr val="002060"/>
                </a:solidFill>
                <a:latin typeface="微软雅黑" panose="020B0503020204020204" pitchFamily="34" charset="-122"/>
                <a:ea typeface="微软雅黑" panose="020B0503020204020204" pitchFamily="34" charset="-122"/>
              </a:rPr>
              <a:t>）流体有旋、无旋运动的概念</a:t>
            </a:r>
          </a:p>
          <a:p>
            <a:pPr indent="0">
              <a:lnSpc>
                <a:spcPct val="150000"/>
              </a:lnSpc>
            </a:pPr>
            <a:r>
              <a:rPr kumimoji="1" lang="zh-CN" altLang="en-US" sz="2000" dirty="0" smtClean="0">
                <a:solidFill>
                  <a:srgbClr val="002060"/>
                </a:solidFill>
                <a:latin typeface="微软雅黑" panose="020B0503020204020204" pitchFamily="34" charset="-122"/>
                <a:ea typeface="微软雅黑" panose="020B0503020204020204" pitchFamily="34" charset="-122"/>
              </a:rPr>
              <a:t>（</a:t>
            </a:r>
            <a:r>
              <a:rPr kumimoji="1" lang="en-US" altLang="zh-CN" sz="2000" dirty="0">
                <a:solidFill>
                  <a:srgbClr val="002060"/>
                </a:solidFill>
                <a:latin typeface="微软雅黑" panose="020B0503020204020204" pitchFamily="34" charset="-122"/>
                <a:ea typeface="微软雅黑" panose="020B0503020204020204" pitchFamily="34" charset="-122"/>
              </a:rPr>
              <a:t>2</a:t>
            </a:r>
            <a:r>
              <a:rPr kumimoji="1" lang="zh-CN" altLang="en-US" sz="2000" dirty="0">
                <a:solidFill>
                  <a:srgbClr val="002060"/>
                </a:solidFill>
                <a:latin typeface="微软雅黑" panose="020B0503020204020204" pitchFamily="34" charset="-122"/>
                <a:ea typeface="微软雅黑" panose="020B0503020204020204" pitchFamily="34" charset="-122"/>
              </a:rPr>
              <a:t>）速度势函数和流函数</a:t>
            </a:r>
          </a:p>
          <a:p>
            <a:pPr indent="0">
              <a:lnSpc>
                <a:spcPct val="150000"/>
              </a:lnSpc>
            </a:pPr>
            <a:r>
              <a:rPr kumimoji="1" lang="zh-CN" altLang="en-US" sz="2000" dirty="0" smtClean="0">
                <a:solidFill>
                  <a:srgbClr val="002060"/>
                </a:solidFill>
                <a:latin typeface="微软雅黑" panose="020B0503020204020204" pitchFamily="34" charset="-122"/>
                <a:ea typeface="微软雅黑" panose="020B0503020204020204" pitchFamily="34" charset="-122"/>
              </a:rPr>
              <a:t>（</a:t>
            </a:r>
            <a:r>
              <a:rPr kumimoji="1" lang="en-US" altLang="zh-CN" sz="2000" dirty="0" smtClean="0">
                <a:solidFill>
                  <a:srgbClr val="002060"/>
                </a:solidFill>
                <a:latin typeface="微软雅黑" panose="020B0503020204020204" pitchFamily="34" charset="-122"/>
                <a:ea typeface="微软雅黑" panose="020B0503020204020204" pitchFamily="34" charset="-122"/>
              </a:rPr>
              <a:t>3</a:t>
            </a:r>
            <a:r>
              <a:rPr kumimoji="1" lang="zh-CN" altLang="en-US" sz="2000" dirty="0">
                <a:solidFill>
                  <a:srgbClr val="002060"/>
                </a:solidFill>
                <a:latin typeface="微软雅黑" panose="020B0503020204020204" pitchFamily="34" charset="-122"/>
                <a:ea typeface="微软雅黑" panose="020B0503020204020204" pitchFamily="34" charset="-122"/>
              </a:rPr>
              <a:t>）环流定理</a:t>
            </a:r>
          </a:p>
          <a:p>
            <a:pPr indent="0" eaLnBrk="0" hangingPunct="0">
              <a:lnSpc>
                <a:spcPct val="150000"/>
              </a:lnSpc>
            </a:pPr>
            <a:r>
              <a:rPr kumimoji="1" lang="zh-CN" altLang="en-US" sz="2000" dirty="0" smtClean="0">
                <a:solidFill>
                  <a:srgbClr val="002060"/>
                </a:solidFill>
                <a:latin typeface="微软雅黑" panose="020B0503020204020204" pitchFamily="34" charset="-122"/>
                <a:ea typeface="微软雅黑" panose="020B0503020204020204" pitchFamily="34" charset="-122"/>
              </a:rPr>
              <a:t>（</a:t>
            </a:r>
            <a:r>
              <a:rPr kumimoji="1" lang="en-US" altLang="zh-CN" sz="2000" dirty="0">
                <a:solidFill>
                  <a:srgbClr val="002060"/>
                </a:solidFill>
                <a:latin typeface="微软雅黑" panose="020B0503020204020204" pitchFamily="34" charset="-122"/>
                <a:ea typeface="微软雅黑" panose="020B0503020204020204" pitchFamily="34" charset="-122"/>
              </a:rPr>
              <a:t>4</a:t>
            </a:r>
            <a:r>
              <a:rPr kumimoji="1" lang="zh-CN" altLang="en-US" sz="2000" dirty="0">
                <a:solidFill>
                  <a:srgbClr val="002060"/>
                </a:solidFill>
                <a:latin typeface="微软雅黑" panose="020B0503020204020204" pitchFamily="34" charset="-122"/>
                <a:ea typeface="微软雅黑" panose="020B0503020204020204" pitchFamily="34" charset="-122"/>
              </a:rPr>
              <a:t>）涡度</a:t>
            </a:r>
            <a:r>
              <a:rPr kumimoji="1" lang="zh-CN" altLang="en-US" sz="2000" dirty="0" smtClean="0">
                <a:solidFill>
                  <a:srgbClr val="002060"/>
                </a:solidFill>
                <a:latin typeface="微软雅黑" panose="020B0503020204020204" pitchFamily="34" charset="-122"/>
                <a:ea typeface="微软雅黑" panose="020B0503020204020204" pitchFamily="34" charset="-122"/>
              </a:rPr>
              <a:t>方程</a:t>
            </a:r>
            <a:endParaRPr kumimoji="1" lang="zh-CN" altLang="en-US" sz="2000"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499992" y="2232248"/>
            <a:ext cx="4509120" cy="4509120"/>
          </a:xfrm>
          <a:prstGeom prst="rect">
            <a:avLst/>
          </a:prstGeom>
        </p:spPr>
      </p:pic>
      <p:sp>
        <p:nvSpPr>
          <p:cNvPr id="2" name="标题 1"/>
          <p:cNvSpPr>
            <a:spLocks noGrp="1"/>
          </p:cNvSpPr>
          <p:nvPr>
            <p:ph type="title"/>
          </p:nvPr>
        </p:nvSpPr>
        <p:spPr/>
        <p:txBody>
          <a:bodyPr/>
          <a:lstStyle/>
          <a:p>
            <a:r>
              <a:rPr lang="zh-CN" altLang="en-US" dirty="0" smtClean="0"/>
              <a:t>作业</a:t>
            </a:r>
            <a:endParaRPr lang="zh-CN" altLang="en-US" dirty="0"/>
          </a:p>
        </p:txBody>
      </p:sp>
      <p:sp>
        <p:nvSpPr>
          <p:cNvPr id="4" name="内容占位符 3"/>
          <p:cNvSpPr>
            <a:spLocks noGrp="1"/>
          </p:cNvSpPr>
          <p:nvPr>
            <p:ph idx="1"/>
          </p:nvPr>
        </p:nvSpPr>
        <p:spPr>
          <a:xfrm>
            <a:off x="457200" y="1321525"/>
            <a:ext cx="5194920" cy="3773015"/>
          </a:xfrm>
        </p:spPr>
        <p:txBody>
          <a:bodyPr>
            <a:normAutofit lnSpcReduction="10000"/>
          </a:bodyPr>
          <a:lstStyle/>
          <a:p>
            <a:pPr marL="0" indent="0">
              <a:lnSpc>
                <a:spcPct val="150000"/>
              </a:lnSpc>
              <a:buNone/>
            </a:pPr>
            <a:r>
              <a:rPr lang="zh-CN" altLang="en-US" sz="2400" dirty="0"/>
              <a:t>垂直涡度矢量方程的</a:t>
            </a:r>
            <a:r>
              <a:rPr lang="zh-CN" altLang="en-US" sz="2400" dirty="0" smtClean="0"/>
              <a:t>推导</a:t>
            </a:r>
            <a:endParaRPr lang="en-US" altLang="zh-CN" sz="2400" dirty="0" smtClean="0"/>
          </a:p>
          <a:p>
            <a:pPr marL="0" indent="0">
              <a:lnSpc>
                <a:spcPct val="150000"/>
              </a:lnSpc>
              <a:buNone/>
            </a:pPr>
            <a:r>
              <a:rPr lang="zh-CN" altLang="en-US" sz="2400" dirty="0" smtClean="0"/>
              <a:t>动力气象习题</a:t>
            </a:r>
            <a:r>
              <a:rPr lang="en-US" altLang="zh-CN" sz="2400" dirty="0" smtClean="0"/>
              <a:t>7</a:t>
            </a:r>
          </a:p>
          <a:p>
            <a:pPr lvl="1">
              <a:lnSpc>
                <a:spcPct val="150000"/>
              </a:lnSpc>
            </a:pPr>
            <a:r>
              <a:rPr lang="en-US" altLang="zh-CN" sz="2000" dirty="0" smtClean="0"/>
              <a:t>7.2</a:t>
            </a:r>
          </a:p>
          <a:p>
            <a:pPr lvl="1">
              <a:lnSpc>
                <a:spcPct val="150000"/>
              </a:lnSpc>
            </a:pPr>
            <a:r>
              <a:rPr lang="en-US" altLang="zh-CN" sz="2000" dirty="0" smtClean="0"/>
              <a:t>7.17</a:t>
            </a:r>
          </a:p>
          <a:p>
            <a:pPr lvl="1">
              <a:lnSpc>
                <a:spcPct val="150000"/>
              </a:lnSpc>
            </a:pPr>
            <a:r>
              <a:rPr lang="en-US" altLang="zh-CN" sz="2000" dirty="0" smtClean="0"/>
              <a:t>7.29</a:t>
            </a:r>
          </a:p>
          <a:p>
            <a:pPr lvl="1">
              <a:lnSpc>
                <a:spcPct val="150000"/>
              </a:lnSpc>
            </a:pPr>
            <a:r>
              <a:rPr lang="en-US" altLang="zh-CN" sz="2000" dirty="0" smtClean="0"/>
              <a:t>7.34</a:t>
            </a:r>
          </a:p>
          <a:p>
            <a:pPr lvl="1">
              <a:lnSpc>
                <a:spcPct val="150000"/>
              </a:lnSpc>
            </a:pPr>
            <a:r>
              <a:rPr lang="en-US" altLang="zh-CN" sz="2000" dirty="0" smtClean="0"/>
              <a:t>7.35</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85</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fld id="{7A1521BD-3109-49DE-B37A-272965154150}" type="slidenum">
              <a:rPr lang="en-US" altLang="zh-CN"/>
              <a:pPr/>
              <a:t>9</a:t>
            </a:fld>
            <a:endParaRPr lang="en-US" altLang="zh-CN"/>
          </a:p>
        </p:txBody>
      </p:sp>
      <p:sp>
        <p:nvSpPr>
          <p:cNvPr id="679939" name="Rectangle 3"/>
          <p:cNvSpPr>
            <a:spLocks noChangeArrowheads="1"/>
          </p:cNvSpPr>
          <p:nvPr/>
        </p:nvSpPr>
        <p:spPr bwMode="auto">
          <a:xfrm>
            <a:off x="860425" y="3144838"/>
            <a:ext cx="7848600" cy="26776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kumimoji="1" lang="zh-CN" altLang="en-US" sz="2400" dirty="0" smtClean="0">
                <a:latin typeface="微软雅黑" panose="020B0503020204020204" pitchFamily="34" charset="-122"/>
                <a:ea typeface="微软雅黑" panose="020B0503020204020204" pitchFamily="34" charset="-122"/>
              </a:rPr>
              <a:t>由无旋运动</a:t>
            </a:r>
            <a:r>
              <a:rPr kumimoji="1" lang="zh-CN" altLang="en-US" sz="2400" dirty="0">
                <a:latin typeface="微软雅黑" panose="020B0503020204020204" pitchFamily="34" charset="-122"/>
                <a:ea typeface="微软雅黑" panose="020B0503020204020204" pitchFamily="34" charset="-122"/>
              </a:rPr>
              <a:t>的流速场与势函数的关系可知：</a:t>
            </a:r>
          </a:p>
          <a:p>
            <a:pPr eaLnBrk="0" hangingPunct="0">
              <a:lnSpc>
                <a:spcPct val="150000"/>
              </a:lnSpc>
            </a:pPr>
            <a:endParaRPr kumimoji="1" lang="en-US" altLang="zh-CN" sz="2400" b="1" dirty="0" smtClean="0">
              <a:solidFill>
                <a:schemeClr val="hlink"/>
              </a:solidFill>
              <a:latin typeface="微软雅黑" panose="020B0503020204020204" pitchFamily="34" charset="-122"/>
              <a:ea typeface="微软雅黑" panose="020B0503020204020204" pitchFamily="34" charset="-122"/>
            </a:endParaRPr>
          </a:p>
          <a:p>
            <a:pPr eaLnBrk="0" hangingPunct="0">
              <a:lnSpc>
                <a:spcPct val="150000"/>
              </a:lnSpc>
            </a:pPr>
            <a:r>
              <a:rPr kumimoji="1" lang="zh-CN" altLang="en-US" sz="2400" b="1" dirty="0" smtClean="0">
                <a:solidFill>
                  <a:schemeClr val="hlink"/>
                </a:solidFill>
                <a:latin typeface="微软雅黑" panose="020B0503020204020204" pitchFamily="34" charset="-122"/>
                <a:ea typeface="微软雅黑" panose="020B0503020204020204" pitchFamily="34" charset="-122"/>
              </a:rPr>
              <a:t>对于</a:t>
            </a:r>
            <a:r>
              <a:rPr kumimoji="1" lang="zh-CN" altLang="en-US" sz="2400" b="1" dirty="0">
                <a:solidFill>
                  <a:schemeClr val="hlink"/>
                </a:solidFill>
                <a:latin typeface="微软雅黑" panose="020B0503020204020204" pitchFamily="34" charset="-122"/>
                <a:ea typeface="微软雅黑" panose="020B0503020204020204" pitchFamily="34" charset="-122"/>
              </a:rPr>
              <a:t>无旋运动，其流速矢量与等势函数面相垂直，由速度势函数的高位势流向低位势，等势函数面紧密处，相应的流速大；等势函数面稀疏处，相应的流速小</a:t>
            </a:r>
            <a:r>
              <a:rPr kumimoji="1" lang="zh-CN" altLang="en-US" sz="2400" b="1" dirty="0" smtClean="0">
                <a:solidFill>
                  <a:schemeClr val="hlink"/>
                </a:solidFill>
                <a:latin typeface="微软雅黑" panose="020B0503020204020204" pitchFamily="34" charset="-122"/>
                <a:ea typeface="微软雅黑" panose="020B0503020204020204" pitchFamily="34" charset="-122"/>
              </a:rPr>
              <a:t>。</a:t>
            </a:r>
            <a:endParaRPr kumimoji="1" lang="zh-CN" altLang="en-US" sz="2400" b="1" dirty="0">
              <a:solidFill>
                <a:schemeClr val="hlink"/>
              </a:solidFill>
              <a:latin typeface="微软雅黑" panose="020B0503020204020204" pitchFamily="34" charset="-122"/>
              <a:ea typeface="微软雅黑" panose="020B0503020204020204" pitchFamily="34" charset="-122"/>
            </a:endParaRPr>
          </a:p>
        </p:txBody>
      </p:sp>
      <p:graphicFrame>
        <p:nvGraphicFramePr>
          <p:cNvPr id="679940" name="Object 4"/>
          <p:cNvGraphicFramePr>
            <a:graphicFrameLocks noChangeAspect="1"/>
          </p:cNvGraphicFramePr>
          <p:nvPr/>
        </p:nvGraphicFramePr>
        <p:xfrm>
          <a:off x="3945731" y="2279014"/>
          <a:ext cx="1566863" cy="628650"/>
        </p:xfrm>
        <a:graphic>
          <a:graphicData uri="http://schemas.openxmlformats.org/presentationml/2006/ole">
            <p:oleObj spid="_x0000_s239412" name="Equation" r:id="rId3" imgW="591840" imgH="228960" progId="Equation.DSMT4">
              <p:embed/>
            </p:oleObj>
          </a:graphicData>
        </a:graphic>
      </p:graphicFrame>
      <p:sp>
        <p:nvSpPr>
          <p:cNvPr id="679941" name="Rectangle 5"/>
          <p:cNvSpPr>
            <a:spLocks noChangeArrowheads="1"/>
          </p:cNvSpPr>
          <p:nvPr/>
        </p:nvSpPr>
        <p:spPr bwMode="auto">
          <a:xfrm>
            <a:off x="860425" y="885100"/>
            <a:ext cx="7848600"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kumimoji="1" lang="zh-CN" altLang="en-US" sz="2400" dirty="0">
                <a:latin typeface="微软雅黑" panose="020B0503020204020204" pitchFamily="34" charset="-122"/>
                <a:ea typeface="微软雅黑" panose="020B0503020204020204" pitchFamily="34" charset="-122"/>
              </a:rPr>
              <a:t>对于某一固定时刻</a:t>
            </a:r>
          </a:p>
          <a:p>
            <a:endParaRPr kumimoji="1" lang="zh-CN" altLang="en-US" sz="2400" dirty="0">
              <a:latin typeface="微软雅黑" panose="020B0503020204020204" pitchFamily="34" charset="-122"/>
              <a:ea typeface="微软雅黑" panose="020B0503020204020204" pitchFamily="34" charset="-122"/>
            </a:endParaRPr>
          </a:p>
          <a:p>
            <a:pPr eaLnBrk="0" hangingPunct="0"/>
            <a:r>
              <a:rPr kumimoji="1" lang="zh-CN" altLang="en-US" sz="2400" dirty="0">
                <a:latin typeface="微软雅黑" panose="020B0503020204020204" pitchFamily="34" charset="-122"/>
                <a:ea typeface="微软雅黑" panose="020B0503020204020204" pitchFamily="34" charset="-122"/>
              </a:rPr>
              <a:t>为一空间曲面，称为等势函数面。</a:t>
            </a:r>
          </a:p>
        </p:txBody>
      </p:sp>
      <p:graphicFrame>
        <p:nvGraphicFramePr>
          <p:cNvPr id="679942" name="Object 6"/>
          <p:cNvGraphicFramePr>
            <a:graphicFrameLocks noChangeAspect="1"/>
          </p:cNvGraphicFramePr>
          <p:nvPr/>
        </p:nvGraphicFramePr>
        <p:xfrm>
          <a:off x="3573463" y="956537"/>
          <a:ext cx="2311400" cy="488950"/>
        </p:xfrm>
        <a:graphic>
          <a:graphicData uri="http://schemas.openxmlformats.org/presentationml/2006/ole">
            <p:oleObj spid="_x0000_s239413" name="Equation" r:id="rId4" imgW="1040948" imgH="253890" progId="Equation.DSMT4">
              <p:embed/>
            </p:oleObj>
          </a:graphicData>
        </a:graphic>
      </p:graphicFrame>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7|42.2|24.1|4.9|12.8|9.7|20.6"/>
</p:tagLst>
</file>

<file path=ppt/tags/tag2.xml><?xml version="1.0" encoding="utf-8"?>
<p:tagLst xmlns:a="http://schemas.openxmlformats.org/drawingml/2006/main" xmlns:r="http://schemas.openxmlformats.org/officeDocument/2006/relationships" xmlns:p="http://schemas.openxmlformats.org/presentationml/2006/main">
  <p:tag name="TIMING" val="|72.1"/>
</p:tagLst>
</file>

<file path=ppt/tags/tag3.xml><?xml version="1.0" encoding="utf-8"?>
<p:tagLst xmlns:a="http://schemas.openxmlformats.org/drawingml/2006/main" xmlns:r="http://schemas.openxmlformats.org/officeDocument/2006/relationships" xmlns:p="http://schemas.openxmlformats.org/presentationml/2006/main">
  <p:tag name="TIMING" val="|5.3|1.6|3.6"/>
</p:tagLst>
</file>

<file path=ppt/theme/theme1.xml><?xml version="1.0" encoding="utf-8"?>
<a:theme xmlns:a="http://schemas.openxmlformats.org/drawingml/2006/main" name="大气流体力学">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大气流体力学</Template>
  <TotalTime>68</TotalTime>
  <Words>3774</Words>
  <Application>Microsoft Office PowerPoint</Application>
  <PresentationFormat>全屏显示(4:3)</PresentationFormat>
  <Paragraphs>453</Paragraphs>
  <Slides>85</Slides>
  <Notes>3</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85</vt:i4>
      </vt:variant>
    </vt:vector>
  </HeadingPairs>
  <TitlesOfParts>
    <vt:vector size="88" baseType="lpstr">
      <vt:lpstr>大气流体力学</vt:lpstr>
      <vt:lpstr>Equation</vt:lpstr>
      <vt:lpstr>MathType 6.0 Equation</vt:lpstr>
      <vt:lpstr>大气流体力学 Mechanics of the Atmospheric Fluids</vt:lpstr>
      <vt:lpstr>幻灯片 2</vt:lpstr>
      <vt:lpstr>本章主要内容</vt:lpstr>
      <vt:lpstr>矢量知识复习</vt:lpstr>
      <vt:lpstr>知识点复习</vt:lpstr>
      <vt:lpstr>速度环流与涡度的关系</vt:lpstr>
      <vt:lpstr>速度势函数</vt:lpstr>
      <vt:lpstr>速度势函数</vt:lpstr>
      <vt:lpstr>幻灯片 9</vt:lpstr>
      <vt:lpstr>幻灯片 10</vt:lpstr>
      <vt:lpstr>幻灯片 11</vt:lpstr>
      <vt:lpstr>幻灯片 12</vt:lpstr>
      <vt:lpstr>速度流函数</vt:lpstr>
      <vt:lpstr>幻灯片 14</vt:lpstr>
      <vt:lpstr>幻灯片 15</vt:lpstr>
      <vt:lpstr>幻灯片 16</vt:lpstr>
      <vt:lpstr>幻灯片 17</vt:lpstr>
      <vt:lpstr>幻灯片 18</vt:lpstr>
      <vt:lpstr>二维流动</vt:lpstr>
      <vt:lpstr>二维流动</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开尔文定理（速度环流的守恒定理）</vt:lpstr>
      <vt:lpstr>幻灯片 34</vt:lpstr>
      <vt:lpstr>幻灯片 35</vt:lpstr>
      <vt:lpstr>幻灯片 36</vt:lpstr>
      <vt:lpstr>幻灯片 37</vt:lpstr>
      <vt:lpstr>幻灯片 38</vt:lpstr>
      <vt:lpstr>幻灯片 39</vt:lpstr>
      <vt:lpstr>速度环流的起源—涡度的产生</vt:lpstr>
      <vt:lpstr>幻灯片 41</vt:lpstr>
      <vt:lpstr>幻灯片 42</vt:lpstr>
      <vt:lpstr>环流方程的进一步讨论</vt:lpstr>
      <vt:lpstr>力管的定义</vt:lpstr>
      <vt:lpstr>幻灯片 45</vt:lpstr>
      <vt:lpstr>皮叶克尼斯定理的应用</vt:lpstr>
      <vt:lpstr>幻灯片 47</vt:lpstr>
      <vt:lpstr>幻灯片 48</vt:lpstr>
      <vt:lpstr>环流与涡度的关系</vt:lpstr>
      <vt:lpstr>涡度矢量方程的推导</vt:lpstr>
      <vt:lpstr>幻灯片 51</vt:lpstr>
      <vt:lpstr>幻灯片 52</vt:lpstr>
      <vt:lpstr>涡度方程讨论</vt:lpstr>
      <vt:lpstr>涡度方程讨论</vt:lpstr>
      <vt:lpstr>涡度方程讨论</vt:lpstr>
      <vt:lpstr>涡度方程讨论</vt:lpstr>
      <vt:lpstr>涡度方程讨论</vt:lpstr>
      <vt:lpstr>幻灯片 58</vt:lpstr>
      <vt:lpstr>1. Proudman-Taylor定理：</vt:lpstr>
      <vt:lpstr>2. Taylor柱（Taylor Column）实验</vt:lpstr>
      <vt:lpstr>2. Taylor柱（Taylor Column）实验</vt:lpstr>
      <vt:lpstr>2. Taylor柱（Taylor Column）实验</vt:lpstr>
      <vt:lpstr>泰勒-普劳德曼定理</vt:lpstr>
      <vt:lpstr>泰勒-普劳德曼定理物理意义</vt:lpstr>
      <vt:lpstr>观测的流体运动</vt:lpstr>
      <vt:lpstr>绝对涡度与相对涡度的关系</vt:lpstr>
      <vt:lpstr>垂直涡度矢量方程</vt:lpstr>
      <vt:lpstr>垂直涡度矢量方程的推导（要求大家掌握！！！）</vt:lpstr>
      <vt:lpstr>幻灯片 69</vt:lpstr>
      <vt:lpstr>（1）水平散度项</vt:lpstr>
      <vt:lpstr>（2）β效应项</vt:lpstr>
      <vt:lpstr>（3）力管项</vt:lpstr>
      <vt:lpstr>（4）扭转项</vt:lpstr>
      <vt:lpstr>（5）摩擦项</vt:lpstr>
      <vt:lpstr>绝对涡度守恒定理</vt:lpstr>
      <vt:lpstr>位涡的定义</vt:lpstr>
      <vt:lpstr>位涡的由来</vt:lpstr>
      <vt:lpstr>位涡方程</vt:lpstr>
      <vt:lpstr>位涡守恒</vt:lpstr>
      <vt:lpstr>位涡守恒原理的应用</vt:lpstr>
      <vt:lpstr>位涡守恒原理的应用</vt:lpstr>
      <vt:lpstr>位涡守恒原理的应用</vt:lpstr>
      <vt:lpstr>位涡守恒原理的应用</vt:lpstr>
      <vt:lpstr>小结</vt:lpstr>
      <vt:lpstr>作业</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Shaobo Zhang</dc:creator>
  <cp:lastModifiedBy>hp</cp:lastModifiedBy>
  <cp:revision>1208</cp:revision>
  <dcterms:created xsi:type="dcterms:W3CDTF">2016-10-24T01:28:00Z</dcterms:created>
  <dcterms:modified xsi:type="dcterms:W3CDTF">2018-12-17T04:37:11Z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